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331" r:id="rId11"/>
    <p:sldId id="265" r:id="rId12"/>
    <p:sldId id="266" r:id="rId13"/>
    <p:sldId id="267" r:id="rId14"/>
    <p:sldId id="268" r:id="rId15"/>
    <p:sldId id="332" r:id="rId16"/>
    <p:sldId id="269" r:id="rId17"/>
    <p:sldId id="270" r:id="rId18"/>
    <p:sldId id="271" r:id="rId19"/>
    <p:sldId id="272" r:id="rId20"/>
    <p:sldId id="333" r:id="rId21"/>
    <p:sldId id="273" r:id="rId22"/>
    <p:sldId id="335" r:id="rId23"/>
    <p:sldId id="336" r:id="rId24"/>
    <p:sldId id="334" r:id="rId25"/>
    <p:sldId id="274" r:id="rId26"/>
    <p:sldId id="275" r:id="rId27"/>
    <p:sldId id="276" r:id="rId28"/>
    <p:sldId id="277" r:id="rId29"/>
    <p:sldId id="278" r:id="rId30"/>
    <p:sldId id="279" r:id="rId31"/>
    <p:sldId id="280" r:id="rId32"/>
    <p:sldId id="281" r:id="rId33"/>
    <p:sldId id="282" r:id="rId34"/>
    <p:sldId id="283" r:id="rId35"/>
    <p:sldId id="337" r:id="rId36"/>
    <p:sldId id="284" r:id="rId37"/>
    <p:sldId id="285" r:id="rId38"/>
    <p:sldId id="286" r:id="rId39"/>
    <p:sldId id="287" r:id="rId40"/>
    <p:sldId id="288" r:id="rId41"/>
    <p:sldId id="338" r:id="rId42"/>
    <p:sldId id="289" r:id="rId43"/>
    <p:sldId id="290" r:id="rId44"/>
    <p:sldId id="291" r:id="rId45"/>
    <p:sldId id="339" r:id="rId46"/>
    <p:sldId id="292" r:id="rId47"/>
    <p:sldId id="293" r:id="rId48"/>
    <p:sldId id="294" r:id="rId49"/>
    <p:sldId id="295" r:id="rId50"/>
    <p:sldId id="296" r:id="rId51"/>
    <p:sldId id="297" r:id="rId52"/>
    <p:sldId id="298" r:id="rId53"/>
    <p:sldId id="341" r:id="rId54"/>
    <p:sldId id="299" r:id="rId55"/>
    <p:sldId id="300" r:id="rId56"/>
    <p:sldId id="301" r:id="rId57"/>
    <p:sldId id="342" r:id="rId58"/>
    <p:sldId id="302" r:id="rId59"/>
    <p:sldId id="343" r:id="rId60"/>
    <p:sldId id="303" r:id="rId61"/>
    <p:sldId id="304" r:id="rId62"/>
    <p:sldId id="305" r:id="rId63"/>
    <p:sldId id="306" r:id="rId64"/>
    <p:sldId id="307" r:id="rId65"/>
    <p:sldId id="344" r:id="rId66"/>
    <p:sldId id="308" r:id="rId67"/>
    <p:sldId id="309" r:id="rId68"/>
    <p:sldId id="310" r:id="rId69"/>
    <p:sldId id="345" r:id="rId70"/>
    <p:sldId id="311" r:id="rId71"/>
    <p:sldId id="312" r:id="rId72"/>
    <p:sldId id="346" r:id="rId73"/>
    <p:sldId id="313" r:id="rId74"/>
    <p:sldId id="314" r:id="rId75"/>
    <p:sldId id="315" r:id="rId76"/>
    <p:sldId id="316" r:id="rId77"/>
    <p:sldId id="317" r:id="rId78"/>
    <p:sldId id="318" r:id="rId79"/>
    <p:sldId id="319" r:id="rId80"/>
    <p:sldId id="320" r:id="rId81"/>
    <p:sldId id="321" r:id="rId82"/>
    <p:sldId id="347" r:id="rId83"/>
    <p:sldId id="322" r:id="rId84"/>
    <p:sldId id="323" r:id="rId85"/>
    <p:sldId id="324" r:id="rId86"/>
    <p:sldId id="327" r:id="rId87"/>
    <p:sldId id="325" r:id="rId88"/>
    <p:sldId id="326" r:id="rId89"/>
    <p:sldId id="348" r:id="rId90"/>
    <p:sldId id="328" r:id="rId91"/>
    <p:sldId id="329" r:id="rId92"/>
    <p:sldId id="330" r:id="rId9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37F4C02-B460-4546-A400-EECF7B425E4F}" type="datetimeFigureOut">
              <a:rPr lang="en-US" smtClean="0"/>
              <a:pPr/>
              <a:t>10/12/2012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DEB83C-4E5A-4324-B3BC-094303B7C1E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28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Determine</a:t>
            </a:r>
            <a:r>
              <a:rPr lang="en-US" baseline="0" dirty="0" smtClean="0"/>
              <a:t> the authorized access point for the director of the film “Meat.”</a:t>
            </a:r>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30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Establish</a:t>
            </a:r>
            <a:r>
              <a:rPr lang="en-US" baseline="0" dirty="0" smtClean="0"/>
              <a:t> the access point for the actor Matt Jones.</a:t>
            </a:r>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36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looking through all of these authority records,</a:t>
            </a:r>
            <a:r>
              <a:rPr lang="en-US" baseline="0" dirty="0" smtClean="0"/>
              <a:t> you are certain that none of them represent your person.  So you look in reference sources online to see if you can find more information.</a:t>
            </a:r>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38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Establish the access point for Sheryl Deane</a:t>
            </a:r>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42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LCPS for 9.2.2.8.</a:t>
            </a:r>
            <a:r>
              <a:rPr lang="en-US" baseline="0" dirty="0" smtClean="0"/>
              <a:t> </a:t>
            </a:r>
            <a:r>
              <a:rPr lang="en-US" dirty="0" smtClean="0"/>
              <a:t>INDIVIDUALS WITH MORE THAN ONE IDENTITY</a:t>
            </a:r>
          </a:p>
          <a:p>
            <a:r>
              <a:rPr lang="en-US" i="1" dirty="0" smtClean="0"/>
              <a:t>LC practice: </a:t>
            </a:r>
            <a:r>
              <a:rPr lang="en-US" dirty="0" smtClean="0"/>
              <a:t>If an authorized access point is needed for a bibliographic identity recorded as a variant name in a 400 field in an AACR2 name authority record, create a separate RDA name authority record for that identity. Modify the existing authority record to convert the 400 field to a 500 field.</a:t>
            </a:r>
          </a:p>
          <a:p>
            <a:endParaRPr lang="en-US" dirty="0"/>
          </a:p>
        </p:txBody>
      </p:sp>
      <p:sp>
        <p:nvSpPr>
          <p:cNvPr id="4" name="Slide Number Placeholder 3"/>
          <p:cNvSpPr>
            <a:spLocks noGrp="1"/>
          </p:cNvSpPr>
          <p:nvPr>
            <p:ph type="sldNum" sz="quarter" idx="10"/>
          </p:nvPr>
        </p:nvSpPr>
        <p:spPr/>
        <p:txBody>
          <a:bodyPr/>
          <a:lstStyle/>
          <a:p>
            <a:fld id="{77F21835-A569-415E-8DEB-9C072502170B}" type="slidenum">
              <a:rPr lang="en-US" smtClean="0"/>
              <a:pPr/>
              <a:t>80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7A79B-77B2-4F3D-800B-95CA32089E05}" type="datetimeFigureOut">
              <a:rPr lang="en-US" smtClean="0"/>
              <a:pPr/>
              <a:t>10/12/2012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99814-9666-4295-B1C2-2B6C64EE28D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7A79B-77B2-4F3D-800B-95CA32089E05}" type="datetimeFigureOut">
              <a:rPr lang="en-US" smtClean="0"/>
              <a:pPr/>
              <a:t>10/12/2012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99814-9666-4295-B1C2-2B6C64EE28D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dirty="0" smtClean="0"/>
              <a:t>Exercises</a:t>
            </a:r>
            <a:endParaRPr lang="en-US" dirty="0"/>
          </a:p>
        </p:txBody>
      </p:sp>
      <p:sp>
        <p:nvSpPr>
          <p:cNvPr id="3" name="Subtitle 2"/>
          <p:cNvSpPr>
            <a:spLocks noGrp="1"/>
          </p:cNvSpPr>
          <p:nvPr>
            <p:ph type="subTitle" idx="1"/>
          </p:nvPr>
        </p:nvSpPr>
        <p:spPr>
          <a:xfrm>
            <a:off x="1371600" y="3505200"/>
            <a:ext cx="6400800" cy="2514600"/>
          </a:xfrm>
        </p:spPr>
        <p:txBody>
          <a:bodyPr>
            <a:normAutofit fontScale="92500" lnSpcReduction="20000"/>
          </a:bodyPr>
          <a:lstStyle/>
          <a:p>
            <a:r>
              <a:rPr lang="en-US" dirty="0" smtClean="0"/>
              <a:t>Using the screenshots and information provided, determine authorized access points for works and expressions, persons, families, and corporate bodies and record entity attributes if readily available and ascertainable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763000" cy="5516563"/>
          </a:xfrm>
        </p:spPr>
        <p:txBody>
          <a:bodyPr>
            <a:normAutofit/>
          </a:bodyPr>
          <a:lstStyle/>
          <a:p>
            <a:pPr>
              <a:buNone/>
            </a:pPr>
            <a:r>
              <a:rPr lang="en-US" sz="2600" dirty="0" smtClean="0"/>
              <a:t>* Preferred title for the work:</a:t>
            </a:r>
          </a:p>
          <a:p>
            <a:pPr>
              <a:buNone/>
            </a:pPr>
            <a:r>
              <a:rPr lang="en-US" sz="2600" dirty="0" smtClean="0"/>
              <a:t>** Form of work </a:t>
            </a:r>
            <a:r>
              <a:rPr lang="en-US" sz="2000" dirty="0" smtClean="0"/>
              <a:t>(MARC 380)</a:t>
            </a:r>
            <a:r>
              <a:rPr lang="en-US" sz="2600" dirty="0" smtClean="0"/>
              <a:t>:</a:t>
            </a:r>
          </a:p>
          <a:p>
            <a:pPr>
              <a:buNone/>
            </a:pPr>
            <a:r>
              <a:rPr lang="en-US" sz="2600" dirty="0" smtClean="0"/>
              <a:t>** Date of work </a:t>
            </a:r>
            <a:r>
              <a:rPr lang="en-US" sz="2000" dirty="0" smtClean="0"/>
              <a:t>(MARC 046 $k $l)</a:t>
            </a:r>
            <a:r>
              <a:rPr lang="en-US" sz="2600" dirty="0" smtClean="0"/>
              <a:t>:</a:t>
            </a:r>
          </a:p>
          <a:p>
            <a:pPr>
              <a:buNone/>
            </a:pPr>
            <a:r>
              <a:rPr lang="en-US" sz="2600" dirty="0" smtClean="0"/>
              <a:t>** Place of origin of the work </a:t>
            </a:r>
            <a:r>
              <a:rPr lang="en-US" sz="2000" dirty="0" smtClean="0"/>
              <a:t>(MARC 370 $g)</a:t>
            </a:r>
            <a:r>
              <a:rPr lang="en-US" sz="2600" dirty="0" smtClean="0"/>
              <a:t>:</a:t>
            </a:r>
          </a:p>
          <a:p>
            <a:pPr>
              <a:buNone/>
            </a:pPr>
            <a:r>
              <a:rPr lang="en-US" sz="2600" dirty="0" smtClean="0"/>
              <a:t>** Other distinguishing characteristic of the work </a:t>
            </a:r>
            <a:r>
              <a:rPr lang="en-US" sz="2000" dirty="0" smtClean="0"/>
              <a:t>(MARC 381)</a:t>
            </a:r>
            <a:r>
              <a:rPr lang="en-US" sz="2600" dirty="0" smtClean="0"/>
              <a:t>:</a:t>
            </a:r>
          </a:p>
          <a:p>
            <a:pPr>
              <a:buNone/>
            </a:pPr>
            <a:r>
              <a:rPr lang="en-US" sz="2600" dirty="0" smtClean="0"/>
              <a:t>History of the work </a:t>
            </a:r>
            <a:r>
              <a:rPr lang="en-US" sz="2000" dirty="0" smtClean="0"/>
              <a:t>(MARC 678):</a:t>
            </a:r>
            <a:endParaRPr lang="en-US" sz="2600" dirty="0" smtClean="0"/>
          </a:p>
          <a:p>
            <a:pPr>
              <a:buNone/>
            </a:pPr>
            <a:endParaRPr lang="en-US" sz="2600" dirty="0" smtClean="0"/>
          </a:p>
          <a:p>
            <a:pPr>
              <a:buNone/>
            </a:pPr>
            <a:r>
              <a:rPr lang="en-US" sz="2600" dirty="0" smtClean="0"/>
              <a:t>Authorized access point for the work:</a:t>
            </a:r>
          </a:p>
          <a:p>
            <a:pPr>
              <a:buNone/>
            </a:pPr>
            <a:r>
              <a:rPr lang="en-US" sz="2600" dirty="0" smtClean="0"/>
              <a:t>1__ __ $a</a:t>
            </a:r>
            <a:endParaRPr lang="en-US" sz="2600" dirty="0"/>
          </a:p>
        </p:txBody>
      </p:sp>
      <p:sp>
        <p:nvSpPr>
          <p:cNvPr id="4" name="TextBox 3"/>
          <p:cNvSpPr txBox="1"/>
          <p:nvPr/>
        </p:nvSpPr>
        <p:spPr>
          <a:xfrm>
            <a:off x="5867400" y="4953000"/>
            <a:ext cx="3048000" cy="1569660"/>
          </a:xfrm>
          <a:prstGeom prst="rect">
            <a:avLst/>
          </a:prstGeom>
          <a:noFill/>
          <a:ln w="19050">
            <a:solidFill>
              <a:srgbClr val="FF0000"/>
            </a:solidFill>
          </a:ln>
        </p:spPr>
        <p:txBody>
          <a:bodyPr wrap="square" rtlCol="0">
            <a:spAutoFit/>
          </a:bodyPr>
          <a:lstStyle/>
          <a:p>
            <a:r>
              <a:rPr lang="en-US" sz="1600" dirty="0" smtClean="0">
                <a:solidFill>
                  <a:schemeClr val="tx2">
                    <a:lumMod val="75000"/>
                  </a:schemeClr>
                </a:solidFill>
              </a:rPr>
              <a:t>* Core element</a:t>
            </a:r>
          </a:p>
          <a:p>
            <a:r>
              <a:rPr lang="en-US" sz="1600" dirty="0" smtClean="0">
                <a:solidFill>
                  <a:schemeClr val="tx2">
                    <a:lumMod val="75000"/>
                  </a:schemeClr>
                </a:solidFill>
              </a:rPr>
              <a:t>** Core element when needed to differentiate a work from another work with the same title or from the name of a person, family, or corporate body.</a:t>
            </a:r>
            <a:endParaRPr lang="en-US" sz="1600" dirty="0">
              <a:solidFill>
                <a:schemeClr val="tx2">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15.bmp"/>
          <p:cNvPicPr>
            <a:picLocks noChangeAspect="1"/>
          </p:cNvPicPr>
          <p:nvPr/>
        </p:nvPicPr>
        <p:blipFill>
          <a:blip r:embed="rId2" cstate="print"/>
          <a:stretch>
            <a:fillRect/>
          </a:stretch>
        </p:blipFill>
        <p:spPr>
          <a:xfrm>
            <a:off x="1981200" y="228600"/>
            <a:ext cx="5706255" cy="6525015"/>
          </a:xfrm>
          <a:prstGeom prst="rect">
            <a:avLst/>
          </a:prstGeom>
        </p:spPr>
      </p:pic>
      <p:sp>
        <p:nvSpPr>
          <p:cNvPr id="3" name="TextBox 2"/>
          <p:cNvSpPr txBox="1"/>
          <p:nvPr/>
        </p:nvSpPr>
        <p:spPr>
          <a:xfrm>
            <a:off x="304800" y="381000"/>
            <a:ext cx="1295400" cy="2308324"/>
          </a:xfrm>
          <a:prstGeom prst="rect">
            <a:avLst/>
          </a:prstGeom>
          <a:noFill/>
        </p:spPr>
        <p:txBody>
          <a:bodyPr wrap="square" rtlCol="0">
            <a:spAutoFit/>
          </a:bodyPr>
          <a:lstStyle/>
          <a:p>
            <a:r>
              <a:rPr lang="en-US" dirty="0" smtClean="0"/>
              <a:t>Exercise 2 – Determine authorized access point for this resource </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16.bmp"/>
          <p:cNvPicPr>
            <a:picLocks noChangeAspect="1"/>
          </p:cNvPicPr>
          <p:nvPr/>
        </p:nvPicPr>
        <p:blipFill>
          <a:blip r:embed="rId2" cstate="print"/>
          <a:stretch>
            <a:fillRect/>
          </a:stretch>
        </p:blipFill>
        <p:spPr>
          <a:xfrm>
            <a:off x="1981200" y="152400"/>
            <a:ext cx="5689546" cy="65584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17.bmp"/>
          <p:cNvPicPr>
            <a:picLocks noChangeAspect="1"/>
          </p:cNvPicPr>
          <p:nvPr/>
        </p:nvPicPr>
        <p:blipFill>
          <a:blip r:embed="rId2" cstate="print"/>
          <a:stretch>
            <a:fillRect/>
          </a:stretch>
        </p:blipFill>
        <p:spPr>
          <a:xfrm>
            <a:off x="1981200" y="228600"/>
            <a:ext cx="5605999" cy="64832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18.bmp"/>
          <p:cNvPicPr>
            <a:picLocks noChangeAspect="1"/>
          </p:cNvPicPr>
          <p:nvPr/>
        </p:nvPicPr>
        <p:blipFill>
          <a:blip r:embed="rId2" cstate="print"/>
          <a:stretch>
            <a:fillRect/>
          </a:stretch>
        </p:blipFill>
        <p:spPr>
          <a:xfrm>
            <a:off x="1981200" y="228600"/>
            <a:ext cx="5697902" cy="650830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838200"/>
            <a:ext cx="8763000" cy="5287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800" dirty="0" smtClean="0"/>
              <a:t>Authorized access point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for the work: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800" dirty="0" smtClean="0"/>
              <a:t>* Content type </a:t>
            </a:r>
            <a:r>
              <a:rPr lang="en-US" sz="2000" dirty="0" smtClean="0"/>
              <a:t>(MARC 336):</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Date of expression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(MARC 046 $k/$l)</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Language of expression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(MARC 377 $a $l)</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Other distinguishing characteristic of the expression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(MARC 381)</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Authorized access point for the expression: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1__ __  $a</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p:cNvSpPr txBox="1"/>
          <p:nvPr/>
        </p:nvSpPr>
        <p:spPr>
          <a:xfrm>
            <a:off x="5867400" y="5257800"/>
            <a:ext cx="3048000" cy="1323439"/>
          </a:xfrm>
          <a:prstGeom prst="rect">
            <a:avLst/>
          </a:prstGeom>
          <a:noFill/>
          <a:ln w="19050">
            <a:solidFill>
              <a:srgbClr val="FF0000"/>
            </a:solidFill>
          </a:ln>
        </p:spPr>
        <p:txBody>
          <a:bodyPr wrap="square" rtlCol="0">
            <a:spAutoFit/>
          </a:bodyPr>
          <a:lstStyle/>
          <a:p>
            <a:r>
              <a:rPr lang="en-US" sz="1600" dirty="0" smtClean="0">
                <a:solidFill>
                  <a:schemeClr val="tx2">
                    <a:lumMod val="75000"/>
                  </a:schemeClr>
                </a:solidFill>
              </a:rPr>
              <a:t>* Core element</a:t>
            </a:r>
          </a:p>
          <a:p>
            <a:r>
              <a:rPr lang="en-US" sz="1600" dirty="0" smtClean="0">
                <a:solidFill>
                  <a:schemeClr val="tx2">
                    <a:lumMod val="75000"/>
                  </a:schemeClr>
                </a:solidFill>
              </a:rPr>
              <a:t>** Core element when needed to differentiate an expression of a work from another expression of the same work</a:t>
            </a:r>
            <a:endParaRPr lang="en-US" sz="1600" dirty="0">
              <a:solidFill>
                <a:schemeClr val="tx2">
                  <a:lumMod val="7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0001.jpg"/>
          <p:cNvPicPr>
            <a:picLocks noChangeAspect="1"/>
          </p:cNvPicPr>
          <p:nvPr/>
        </p:nvPicPr>
        <p:blipFill>
          <a:blip r:embed="rId2" cstate="print"/>
          <a:stretch>
            <a:fillRect/>
          </a:stretch>
        </p:blipFill>
        <p:spPr>
          <a:xfrm>
            <a:off x="2368296" y="1179576"/>
            <a:ext cx="4407408" cy="4498848"/>
          </a:xfrm>
          <a:prstGeom prst="rect">
            <a:avLst/>
          </a:prstGeom>
        </p:spPr>
      </p:pic>
      <p:sp>
        <p:nvSpPr>
          <p:cNvPr id="3" name="TextBox 2"/>
          <p:cNvSpPr txBox="1"/>
          <p:nvPr/>
        </p:nvSpPr>
        <p:spPr>
          <a:xfrm>
            <a:off x="304800" y="381000"/>
            <a:ext cx="1295400" cy="2862322"/>
          </a:xfrm>
          <a:prstGeom prst="rect">
            <a:avLst/>
          </a:prstGeom>
          <a:noFill/>
        </p:spPr>
        <p:txBody>
          <a:bodyPr wrap="square" rtlCol="0">
            <a:spAutoFit/>
          </a:bodyPr>
          <a:lstStyle/>
          <a:p>
            <a:r>
              <a:rPr lang="en-US" dirty="0" smtClean="0"/>
              <a:t>Exercise 3 – Determine the authorized access point(s) for expressions of this resource </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vershut.com/covers/Battle-Los-Angeles-2011-Wide-Screen-Front-Cover-54812.jpg"/>
          <p:cNvPicPr>
            <a:picLocks noChangeAspect="1" noChangeArrowheads="1"/>
          </p:cNvPicPr>
          <p:nvPr/>
        </p:nvPicPr>
        <p:blipFill>
          <a:blip r:embed="rId2" cstate="print"/>
          <a:srcRect/>
          <a:stretch>
            <a:fillRect/>
          </a:stretch>
        </p:blipFill>
        <p:spPr bwMode="auto">
          <a:xfrm>
            <a:off x="457200" y="762000"/>
            <a:ext cx="8243316" cy="54864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0000.jpg"/>
          <p:cNvPicPr>
            <a:picLocks noChangeAspect="1"/>
          </p:cNvPicPr>
          <p:nvPr/>
        </p:nvPicPr>
        <p:blipFill>
          <a:blip r:embed="rId2" cstate="print"/>
          <a:stretch>
            <a:fillRect/>
          </a:stretch>
        </p:blipFill>
        <p:spPr>
          <a:xfrm>
            <a:off x="914400" y="228600"/>
            <a:ext cx="4443984" cy="6473952"/>
          </a:xfrm>
          <a:prstGeom prst="rect">
            <a:avLst/>
          </a:prstGeom>
        </p:spPr>
      </p:pic>
      <p:sp>
        <p:nvSpPr>
          <p:cNvPr id="3" name="TextBox 2"/>
          <p:cNvSpPr txBox="1"/>
          <p:nvPr/>
        </p:nvSpPr>
        <p:spPr>
          <a:xfrm>
            <a:off x="5867400" y="1600200"/>
            <a:ext cx="2971800" cy="3139321"/>
          </a:xfrm>
          <a:prstGeom prst="rect">
            <a:avLst/>
          </a:prstGeom>
          <a:noFill/>
          <a:ln w="22225">
            <a:solidFill>
              <a:schemeClr val="bg2">
                <a:lumMod val="25000"/>
              </a:schemeClr>
            </a:solidFill>
          </a:ln>
        </p:spPr>
        <p:txBody>
          <a:bodyPr wrap="square" rtlCol="0">
            <a:spAutoFit/>
          </a:bodyPr>
          <a:lstStyle/>
          <a:p>
            <a:r>
              <a:rPr lang="en-US" b="1" dirty="0" smtClean="0"/>
              <a:t>LANGUAGES:</a:t>
            </a:r>
            <a:r>
              <a:rPr lang="en-US" dirty="0" smtClean="0"/>
              <a:t> ENGLISH, FRENCH (</a:t>
            </a:r>
            <a:r>
              <a:rPr lang="en-US" dirty="0" err="1" smtClean="0"/>
              <a:t>Doublé</a:t>
            </a:r>
            <a:r>
              <a:rPr lang="en-US" dirty="0" smtClean="0"/>
              <a:t> au Québec), SPANISH, THAI 5.1 Dolby Digital, ENGLISH - Audio Description Track Dolby Surround</a:t>
            </a:r>
          </a:p>
          <a:p>
            <a:endParaRPr lang="en-US" dirty="0" smtClean="0"/>
          </a:p>
          <a:p>
            <a:r>
              <a:rPr lang="en-US" b="1" dirty="0" smtClean="0"/>
              <a:t>SUBTITLES:</a:t>
            </a:r>
            <a:r>
              <a:rPr lang="en-US" dirty="0" smtClean="0"/>
              <a:t> ENGLISH, ENGLISH SDH, FRENCH, SPANISH, CHINESE, KOREAN, THAI</a:t>
            </a:r>
            <a:endParaRPr lang="en-US" dirty="0"/>
          </a:p>
        </p:txBody>
      </p:sp>
      <p:cxnSp>
        <p:nvCxnSpPr>
          <p:cNvPr id="5" name="Straight Arrow Connector 4"/>
          <p:cNvCxnSpPr/>
          <p:nvPr/>
        </p:nvCxnSpPr>
        <p:spPr>
          <a:xfrm flipV="1">
            <a:off x="5410200" y="4724400"/>
            <a:ext cx="1371600" cy="914400"/>
          </a:xfrm>
          <a:prstGeom prst="straightConnector1">
            <a:avLst/>
          </a:prstGeom>
          <a:ln w="22225">
            <a:solidFill>
              <a:schemeClr val="bg2">
                <a:lumMod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332.bmp"/>
          <p:cNvPicPr>
            <a:picLocks noChangeAspect="1"/>
          </p:cNvPicPr>
          <p:nvPr/>
        </p:nvPicPr>
        <p:blipFill>
          <a:blip r:embed="rId2" cstate="print"/>
          <a:stretch>
            <a:fillRect/>
          </a:stretch>
        </p:blipFill>
        <p:spPr>
          <a:xfrm>
            <a:off x="0" y="2438400"/>
            <a:ext cx="9144000" cy="4196455"/>
          </a:xfrm>
          <a:prstGeom prst="rect">
            <a:avLst/>
          </a:prstGeom>
        </p:spPr>
      </p:pic>
      <p:pic>
        <p:nvPicPr>
          <p:cNvPr id="3" name="Picture 2" descr="ScreenShot333.bmp"/>
          <p:cNvPicPr>
            <a:picLocks noChangeAspect="1"/>
          </p:cNvPicPr>
          <p:nvPr/>
        </p:nvPicPr>
        <p:blipFill>
          <a:blip r:embed="rId3" cstate="print"/>
          <a:stretch>
            <a:fillRect/>
          </a:stretch>
        </p:blipFill>
        <p:spPr>
          <a:xfrm>
            <a:off x="0" y="152400"/>
            <a:ext cx="9144000" cy="23416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Work/Expression Exercises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1143000"/>
          </a:xfrm>
        </p:spPr>
        <p:txBody>
          <a:bodyPr>
            <a:noAutofit/>
          </a:bodyPr>
          <a:lstStyle/>
          <a:p>
            <a:r>
              <a:rPr lang="en-US" sz="3000" dirty="0" smtClean="0"/>
              <a:t>Access Points to Include in the Bibliographic Record</a:t>
            </a:r>
            <a:endParaRPr lang="en-US" sz="3000" dirty="0"/>
          </a:p>
        </p:txBody>
      </p:sp>
      <p:sp>
        <p:nvSpPr>
          <p:cNvPr id="3" name="Content Placeholder 2"/>
          <p:cNvSpPr>
            <a:spLocks noGrp="1"/>
          </p:cNvSpPr>
          <p:nvPr>
            <p:ph idx="1"/>
          </p:nvPr>
        </p:nvSpPr>
        <p:spPr>
          <a:xfrm>
            <a:off x="457200" y="1371600"/>
            <a:ext cx="8229600" cy="5181600"/>
          </a:xfrm>
        </p:spPr>
        <p:txBody>
          <a:bodyPr>
            <a:normAutofit lnSpcReduction="10000"/>
          </a:bodyPr>
          <a:lstStyle/>
          <a:p>
            <a:pPr>
              <a:buNone/>
            </a:pPr>
            <a:r>
              <a:rPr lang="en-US" sz="3000" dirty="0" smtClean="0"/>
              <a:t>___ __ $a</a:t>
            </a:r>
          </a:p>
          <a:p>
            <a:pPr>
              <a:buNone/>
            </a:pPr>
            <a:r>
              <a:rPr lang="en-US" sz="3000" dirty="0" smtClean="0"/>
              <a:t>___ __ $a</a:t>
            </a:r>
          </a:p>
          <a:p>
            <a:pPr>
              <a:buNone/>
            </a:pPr>
            <a:r>
              <a:rPr lang="en-US" sz="3000" dirty="0" smtClean="0"/>
              <a:t>___ __ $a</a:t>
            </a:r>
          </a:p>
          <a:p>
            <a:pPr>
              <a:buNone/>
            </a:pPr>
            <a:r>
              <a:rPr lang="en-US" sz="3000" dirty="0" smtClean="0"/>
              <a:t>___ __ $a</a:t>
            </a:r>
          </a:p>
          <a:p>
            <a:pPr>
              <a:buNone/>
            </a:pPr>
            <a:r>
              <a:rPr lang="en-US" sz="3000" dirty="0" smtClean="0"/>
              <a:t>___ __ $a</a:t>
            </a:r>
          </a:p>
          <a:p>
            <a:pPr>
              <a:buNone/>
            </a:pPr>
            <a:r>
              <a:rPr lang="en-US" sz="3000" dirty="0" smtClean="0"/>
              <a:t>___ __ $a</a:t>
            </a:r>
          </a:p>
          <a:p>
            <a:pPr>
              <a:buNone/>
            </a:pPr>
            <a:r>
              <a:rPr lang="en-US" sz="3000" dirty="0" smtClean="0"/>
              <a:t>___ __ $a</a:t>
            </a:r>
          </a:p>
          <a:p>
            <a:pPr>
              <a:buNone/>
            </a:pPr>
            <a:r>
              <a:rPr lang="en-US" sz="3000" dirty="0" smtClean="0"/>
              <a:t>___ __ $a</a:t>
            </a:r>
          </a:p>
          <a:p>
            <a:pPr>
              <a:buNone/>
            </a:pPr>
            <a:r>
              <a:rPr lang="en-US" sz="3000" dirty="0" smtClean="0"/>
              <a:t>___ __ $a</a:t>
            </a:r>
          </a:p>
          <a:p>
            <a:pPr>
              <a:buNone/>
            </a:pPr>
            <a:r>
              <a:rPr lang="en-US" sz="3000" dirty="0" smtClean="0"/>
              <a:t>___ __ $a</a:t>
            </a:r>
            <a:endParaRPr lang="en-US" sz="3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304800"/>
            <a:ext cx="2057400" cy="1754326"/>
          </a:xfrm>
          <a:prstGeom prst="rect">
            <a:avLst/>
          </a:prstGeom>
          <a:noFill/>
        </p:spPr>
        <p:txBody>
          <a:bodyPr wrap="square" rtlCol="0">
            <a:spAutoFit/>
          </a:bodyPr>
          <a:lstStyle/>
          <a:p>
            <a:r>
              <a:rPr lang="en-US" dirty="0" smtClean="0"/>
              <a:t>Exercise 4a – Determine the authorized access point for the part of the work </a:t>
            </a:r>
          </a:p>
          <a:p>
            <a:endParaRPr lang="en-US" dirty="0"/>
          </a:p>
        </p:txBody>
      </p:sp>
      <p:pic>
        <p:nvPicPr>
          <p:cNvPr id="8" name="Picture 4" descr="http://ecx.images-amazon.com/images/I/91HCBI6sH1L._AA1500_.jpg"/>
          <p:cNvPicPr>
            <a:picLocks noChangeAspect="1" noChangeArrowheads="1"/>
          </p:cNvPicPr>
          <p:nvPr/>
        </p:nvPicPr>
        <p:blipFill>
          <a:blip r:embed="rId2" cstate="print"/>
          <a:srcRect/>
          <a:stretch>
            <a:fillRect/>
          </a:stretch>
        </p:blipFill>
        <p:spPr bwMode="auto">
          <a:xfrm>
            <a:off x="3429000" y="533400"/>
            <a:ext cx="5715000" cy="5715000"/>
          </a:xfrm>
          <a:prstGeom prst="rect">
            <a:avLst/>
          </a:prstGeom>
          <a:noFill/>
        </p:spPr>
      </p:pic>
      <p:sp>
        <p:nvSpPr>
          <p:cNvPr id="9" name="TextBox 8"/>
          <p:cNvSpPr txBox="1"/>
          <p:nvPr/>
        </p:nvSpPr>
        <p:spPr>
          <a:xfrm>
            <a:off x="381000" y="2286000"/>
            <a:ext cx="3276600" cy="1200329"/>
          </a:xfrm>
          <a:prstGeom prst="rect">
            <a:avLst/>
          </a:prstGeom>
          <a:noFill/>
          <a:ln>
            <a:solidFill>
              <a:srgbClr val="0066FF"/>
            </a:solidFill>
          </a:ln>
        </p:spPr>
        <p:txBody>
          <a:bodyPr wrap="square" rtlCol="0">
            <a:spAutoFit/>
          </a:bodyPr>
          <a:lstStyle/>
          <a:p>
            <a:r>
              <a:rPr lang="en-US" dirty="0" smtClean="0"/>
              <a:t>Authority record found for the work:</a:t>
            </a:r>
          </a:p>
          <a:p>
            <a:endParaRPr lang="en-US" dirty="0" smtClean="0"/>
          </a:p>
          <a:p>
            <a:r>
              <a:rPr lang="en-US" dirty="0" smtClean="0"/>
              <a:t>130 _0 Glee (Television program)</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04800"/>
            <a:ext cx="2057400" cy="1754326"/>
          </a:xfrm>
          <a:prstGeom prst="rect">
            <a:avLst/>
          </a:prstGeom>
          <a:noFill/>
        </p:spPr>
        <p:txBody>
          <a:bodyPr wrap="square" rtlCol="0">
            <a:spAutoFit/>
          </a:bodyPr>
          <a:lstStyle/>
          <a:p>
            <a:r>
              <a:rPr lang="en-US" dirty="0" smtClean="0"/>
              <a:t>Exercise 4b – Determine the authorized access point for the part of the work </a:t>
            </a:r>
          </a:p>
          <a:p>
            <a:endParaRPr lang="en-US" dirty="0"/>
          </a:p>
        </p:txBody>
      </p:sp>
      <p:pic>
        <p:nvPicPr>
          <p:cNvPr id="104450" name="Picture 2"/>
          <p:cNvPicPr>
            <a:picLocks noChangeAspect="1" noChangeArrowheads="1"/>
          </p:cNvPicPr>
          <p:nvPr/>
        </p:nvPicPr>
        <p:blipFill>
          <a:blip r:embed="rId2" cstate="print"/>
          <a:srcRect/>
          <a:stretch>
            <a:fillRect/>
          </a:stretch>
        </p:blipFill>
        <p:spPr bwMode="auto">
          <a:xfrm>
            <a:off x="2590800" y="762000"/>
            <a:ext cx="6315075" cy="5114925"/>
          </a:xfrm>
          <a:prstGeom prst="rect">
            <a:avLst/>
          </a:prstGeom>
          <a:noFill/>
          <a:ln w="9525">
            <a:noFill/>
            <a:miter lim="800000"/>
            <a:headEnd/>
            <a:tailEnd/>
          </a:ln>
        </p:spPr>
      </p:pic>
      <p:sp>
        <p:nvSpPr>
          <p:cNvPr id="6" name="TextBox 5"/>
          <p:cNvSpPr txBox="1"/>
          <p:nvPr/>
        </p:nvSpPr>
        <p:spPr>
          <a:xfrm>
            <a:off x="304800" y="2286000"/>
            <a:ext cx="1981200" cy="2031325"/>
          </a:xfrm>
          <a:prstGeom prst="rect">
            <a:avLst/>
          </a:prstGeom>
          <a:noFill/>
          <a:ln>
            <a:solidFill>
              <a:srgbClr val="0066FF"/>
            </a:solidFill>
          </a:ln>
        </p:spPr>
        <p:txBody>
          <a:bodyPr wrap="square" rtlCol="0">
            <a:spAutoFit/>
          </a:bodyPr>
          <a:lstStyle/>
          <a:p>
            <a:r>
              <a:rPr lang="en-US" dirty="0" smtClean="0"/>
              <a:t>Authority record found for the work:</a:t>
            </a:r>
          </a:p>
          <a:p>
            <a:endParaRPr lang="en-US" dirty="0" smtClean="0"/>
          </a:p>
          <a:p>
            <a:r>
              <a:rPr lang="en-US" dirty="0" smtClean="0"/>
              <a:t>130 _0 Good wife</a:t>
            </a:r>
          </a:p>
          <a:p>
            <a:r>
              <a:rPr lang="en-US" dirty="0" smtClean="0"/>
              <a:t>            (Television</a:t>
            </a:r>
          </a:p>
          <a:p>
            <a:r>
              <a:rPr lang="en-US" dirty="0" smtClean="0"/>
              <a:t>            program)</a:t>
            </a:r>
            <a:endParaRPr lang="en-US" dirty="0"/>
          </a:p>
        </p:txBody>
      </p:sp>
      <p:sp>
        <p:nvSpPr>
          <p:cNvPr id="7" name="TextBox 6"/>
          <p:cNvSpPr txBox="1"/>
          <p:nvPr/>
        </p:nvSpPr>
        <p:spPr>
          <a:xfrm>
            <a:off x="3124200" y="6172200"/>
            <a:ext cx="5791200" cy="369332"/>
          </a:xfrm>
          <a:prstGeom prst="rect">
            <a:avLst/>
          </a:prstGeom>
          <a:noFill/>
        </p:spPr>
        <p:txBody>
          <a:bodyPr wrap="square" rtlCol="0">
            <a:spAutoFit/>
          </a:bodyPr>
          <a:lstStyle/>
          <a:p>
            <a:r>
              <a:rPr lang="en-US" i="1" dirty="0" smtClean="0">
                <a:solidFill>
                  <a:schemeClr val="accent6">
                    <a:lumMod val="75000"/>
                  </a:schemeClr>
                </a:solidFill>
              </a:rPr>
              <a:t>SEE ALSO INFO FROM EPGUIDES.COM ON NEXT SLIDE</a:t>
            </a:r>
            <a:endParaRPr lang="en-US" i="1" dirty="0">
              <a:solidFill>
                <a:schemeClr val="accent6">
                  <a:lumMod val="7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407.bmp"/>
          <p:cNvPicPr>
            <a:picLocks noChangeAspect="1"/>
          </p:cNvPicPr>
          <p:nvPr/>
        </p:nvPicPr>
        <p:blipFill>
          <a:blip r:embed="rId2" cstate="print"/>
          <a:stretch>
            <a:fillRect/>
          </a:stretch>
        </p:blipFill>
        <p:spPr>
          <a:xfrm>
            <a:off x="1752600" y="304800"/>
            <a:ext cx="5418290" cy="2347164"/>
          </a:xfrm>
          <a:prstGeom prst="rect">
            <a:avLst/>
          </a:prstGeom>
        </p:spPr>
      </p:pic>
      <p:pic>
        <p:nvPicPr>
          <p:cNvPr id="7" name="Picture 6" descr="ScreenShot410.bmp"/>
          <p:cNvPicPr>
            <a:picLocks noChangeAspect="1"/>
          </p:cNvPicPr>
          <p:nvPr/>
        </p:nvPicPr>
        <p:blipFill>
          <a:blip r:embed="rId3" cstate="print"/>
          <a:stretch>
            <a:fillRect/>
          </a:stretch>
        </p:blipFill>
        <p:spPr>
          <a:xfrm>
            <a:off x="304800" y="2819400"/>
            <a:ext cx="3987130" cy="3621338"/>
          </a:xfrm>
          <a:prstGeom prst="rect">
            <a:avLst/>
          </a:prstGeom>
        </p:spPr>
      </p:pic>
      <p:pic>
        <p:nvPicPr>
          <p:cNvPr id="8" name="Picture 7" descr="ScreenShot411.bmp"/>
          <p:cNvPicPr>
            <a:picLocks noChangeAspect="1"/>
          </p:cNvPicPr>
          <p:nvPr/>
        </p:nvPicPr>
        <p:blipFill>
          <a:blip r:embed="rId4" cstate="print"/>
          <a:stretch>
            <a:fillRect/>
          </a:stretch>
        </p:blipFill>
        <p:spPr>
          <a:xfrm>
            <a:off x="4572000" y="3352800"/>
            <a:ext cx="4395597" cy="312751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378.bmp"/>
          <p:cNvPicPr>
            <a:picLocks noChangeAspect="1"/>
          </p:cNvPicPr>
          <p:nvPr/>
        </p:nvPicPr>
        <p:blipFill>
          <a:blip r:embed="rId2" cstate="print"/>
          <a:stretch>
            <a:fillRect/>
          </a:stretch>
        </p:blipFill>
        <p:spPr>
          <a:xfrm>
            <a:off x="3505200" y="152400"/>
            <a:ext cx="5425910" cy="6523286"/>
          </a:xfrm>
          <a:prstGeom prst="rect">
            <a:avLst/>
          </a:prstGeom>
        </p:spPr>
      </p:pic>
      <p:sp>
        <p:nvSpPr>
          <p:cNvPr id="5" name="TextBox 4"/>
          <p:cNvSpPr txBox="1"/>
          <p:nvPr/>
        </p:nvSpPr>
        <p:spPr>
          <a:xfrm>
            <a:off x="533400" y="304800"/>
            <a:ext cx="2057400" cy="1477328"/>
          </a:xfrm>
          <a:prstGeom prst="rect">
            <a:avLst/>
          </a:prstGeom>
          <a:noFill/>
        </p:spPr>
        <p:txBody>
          <a:bodyPr wrap="square" rtlCol="0">
            <a:spAutoFit/>
          </a:bodyPr>
          <a:lstStyle/>
          <a:p>
            <a:r>
              <a:rPr lang="en-US" dirty="0" smtClean="0"/>
              <a:t>Exercise 5a – Determine the authorized access point for this work</a:t>
            </a:r>
          </a:p>
          <a:p>
            <a:endParaRPr lang="en-US" dirty="0"/>
          </a:p>
        </p:txBody>
      </p:sp>
      <p:sp>
        <p:nvSpPr>
          <p:cNvPr id="6" name="TextBox 5"/>
          <p:cNvSpPr txBox="1"/>
          <p:nvPr/>
        </p:nvSpPr>
        <p:spPr>
          <a:xfrm>
            <a:off x="228600" y="1752600"/>
            <a:ext cx="2971800" cy="4801314"/>
          </a:xfrm>
          <a:prstGeom prst="rect">
            <a:avLst/>
          </a:prstGeom>
          <a:noFill/>
          <a:ln>
            <a:solidFill>
              <a:srgbClr val="0066FF"/>
            </a:solidFill>
          </a:ln>
        </p:spPr>
        <p:txBody>
          <a:bodyPr wrap="square" rtlCol="0">
            <a:spAutoFit/>
          </a:bodyPr>
          <a:lstStyle/>
          <a:p>
            <a:r>
              <a:rPr lang="en-US" dirty="0" smtClean="0"/>
              <a:t>Authority records found for entities related to this resource:</a:t>
            </a:r>
          </a:p>
          <a:p>
            <a:endParaRPr lang="en-US" dirty="0" smtClean="0"/>
          </a:p>
          <a:p>
            <a:r>
              <a:rPr lang="en-US" dirty="0" smtClean="0"/>
              <a:t>100 1_ Foster, Leslie T., $d</a:t>
            </a:r>
          </a:p>
          <a:p>
            <a:r>
              <a:rPr lang="en-US" dirty="0" smtClean="0"/>
              <a:t>             1947-</a:t>
            </a:r>
          </a:p>
          <a:p>
            <a:endParaRPr lang="en-US" dirty="0" smtClean="0"/>
          </a:p>
          <a:p>
            <a:r>
              <a:rPr lang="en-US" dirty="0" smtClean="0"/>
              <a:t>100 1_ Keller, C. Peter</a:t>
            </a:r>
          </a:p>
          <a:p>
            <a:endParaRPr lang="en-US" dirty="0" smtClean="0"/>
          </a:p>
          <a:p>
            <a:r>
              <a:rPr lang="en-US" dirty="0" smtClean="0"/>
              <a:t>100 1_ Boomer, Jack</a:t>
            </a:r>
          </a:p>
          <a:p>
            <a:endParaRPr lang="en-US" dirty="0" smtClean="0"/>
          </a:p>
          <a:p>
            <a:r>
              <a:rPr lang="en-US" dirty="0" smtClean="0"/>
              <a:t>110 2_ Western Geographical</a:t>
            </a:r>
          </a:p>
          <a:p>
            <a:r>
              <a:rPr lang="en-US" dirty="0" smtClean="0"/>
              <a:t>             Press</a:t>
            </a:r>
          </a:p>
          <a:p>
            <a:endParaRPr lang="en-US" dirty="0" smtClean="0"/>
          </a:p>
          <a:p>
            <a:r>
              <a:rPr lang="en-US" dirty="0" smtClean="0"/>
              <a:t>110 2_ University of Victoria </a:t>
            </a:r>
          </a:p>
          <a:p>
            <a:r>
              <a:rPr lang="en-US" dirty="0" smtClean="0"/>
              <a:t>             (B.C.). $b Department  </a:t>
            </a:r>
          </a:p>
          <a:p>
            <a:r>
              <a:rPr lang="en-US" dirty="0" smtClean="0"/>
              <a:t>             of Geography</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2057400" cy="1477328"/>
          </a:xfrm>
          <a:prstGeom prst="rect">
            <a:avLst/>
          </a:prstGeom>
          <a:noFill/>
        </p:spPr>
        <p:txBody>
          <a:bodyPr wrap="square" rtlCol="0">
            <a:spAutoFit/>
          </a:bodyPr>
          <a:lstStyle/>
          <a:p>
            <a:r>
              <a:rPr lang="en-US" dirty="0" smtClean="0"/>
              <a:t>Exercise 5b – Determine the authorized access point for this work</a:t>
            </a:r>
          </a:p>
          <a:p>
            <a:endParaRPr lang="en-US" dirty="0"/>
          </a:p>
        </p:txBody>
      </p:sp>
      <p:pic>
        <p:nvPicPr>
          <p:cNvPr id="3" name="Picture 2" descr="ScreenShot380.bmp"/>
          <p:cNvPicPr>
            <a:picLocks noChangeAspect="1"/>
          </p:cNvPicPr>
          <p:nvPr/>
        </p:nvPicPr>
        <p:blipFill>
          <a:blip r:embed="rId2" cstate="print"/>
          <a:stretch>
            <a:fillRect/>
          </a:stretch>
        </p:blipFill>
        <p:spPr>
          <a:xfrm>
            <a:off x="3810000" y="533400"/>
            <a:ext cx="4747672" cy="5806944"/>
          </a:xfrm>
          <a:prstGeom prst="rect">
            <a:avLst/>
          </a:prstGeom>
        </p:spPr>
      </p:pic>
      <p:sp>
        <p:nvSpPr>
          <p:cNvPr id="4" name="TextBox 3"/>
          <p:cNvSpPr txBox="1"/>
          <p:nvPr/>
        </p:nvSpPr>
        <p:spPr>
          <a:xfrm>
            <a:off x="381000" y="2057400"/>
            <a:ext cx="2971800" cy="4247317"/>
          </a:xfrm>
          <a:prstGeom prst="rect">
            <a:avLst/>
          </a:prstGeom>
          <a:noFill/>
          <a:ln>
            <a:solidFill>
              <a:srgbClr val="0066FF"/>
            </a:solidFill>
          </a:ln>
        </p:spPr>
        <p:txBody>
          <a:bodyPr wrap="square" rtlCol="0">
            <a:spAutoFit/>
          </a:bodyPr>
          <a:lstStyle/>
          <a:p>
            <a:r>
              <a:rPr lang="en-US" dirty="0" smtClean="0"/>
              <a:t>Authority records found for entities related to this resource:</a:t>
            </a:r>
          </a:p>
          <a:p>
            <a:endParaRPr lang="en-US" dirty="0" smtClean="0"/>
          </a:p>
          <a:p>
            <a:r>
              <a:rPr lang="en-US" dirty="0" smtClean="0"/>
              <a:t>100 1_ Shaw, Mary, $d 1968-</a:t>
            </a:r>
          </a:p>
          <a:p>
            <a:endParaRPr lang="en-US" dirty="0" smtClean="0"/>
          </a:p>
          <a:p>
            <a:r>
              <a:rPr lang="en-US" dirty="0" smtClean="0"/>
              <a:t>100 1_ Thomas, </a:t>
            </a:r>
            <a:r>
              <a:rPr lang="en-US" dirty="0" err="1" smtClean="0"/>
              <a:t>Bethan</a:t>
            </a:r>
            <a:endParaRPr lang="en-US" dirty="0" smtClean="0"/>
          </a:p>
          <a:p>
            <a:endParaRPr lang="en-US" dirty="0" smtClean="0"/>
          </a:p>
          <a:p>
            <a:r>
              <a:rPr lang="en-US" dirty="0" smtClean="0"/>
              <a:t>100 1_ Boomer, Jack</a:t>
            </a:r>
          </a:p>
          <a:p>
            <a:endParaRPr lang="en-US" dirty="0" smtClean="0"/>
          </a:p>
          <a:p>
            <a:r>
              <a:rPr lang="en-US" dirty="0" smtClean="0"/>
              <a:t>100 1_ Smith, George Davey</a:t>
            </a:r>
          </a:p>
          <a:p>
            <a:endParaRPr lang="en-US" dirty="0" smtClean="0"/>
          </a:p>
          <a:p>
            <a:r>
              <a:rPr lang="en-US" dirty="0" smtClean="0"/>
              <a:t>100 1_ Dorling, Daniel</a:t>
            </a:r>
          </a:p>
          <a:p>
            <a:endParaRPr lang="en-US" dirty="0" smtClean="0"/>
          </a:p>
          <a:p>
            <a:r>
              <a:rPr lang="en-US" smtClean="0"/>
              <a:t>110 2_ Policy Press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2057400" cy="1477328"/>
          </a:xfrm>
          <a:prstGeom prst="rect">
            <a:avLst/>
          </a:prstGeom>
          <a:noFill/>
        </p:spPr>
        <p:txBody>
          <a:bodyPr wrap="square" rtlCol="0">
            <a:spAutoFit/>
          </a:bodyPr>
          <a:lstStyle/>
          <a:p>
            <a:r>
              <a:rPr lang="en-US" dirty="0" smtClean="0"/>
              <a:t>Exercise 5c – Determine the authorized access point for this work</a:t>
            </a:r>
          </a:p>
          <a:p>
            <a:endParaRPr lang="en-US" dirty="0"/>
          </a:p>
        </p:txBody>
      </p:sp>
      <p:sp>
        <p:nvSpPr>
          <p:cNvPr id="4" name="TextBox 3"/>
          <p:cNvSpPr txBox="1"/>
          <p:nvPr/>
        </p:nvSpPr>
        <p:spPr>
          <a:xfrm>
            <a:off x="228600" y="2133600"/>
            <a:ext cx="3200400" cy="3416320"/>
          </a:xfrm>
          <a:prstGeom prst="rect">
            <a:avLst/>
          </a:prstGeom>
          <a:noFill/>
          <a:ln>
            <a:solidFill>
              <a:srgbClr val="0066FF"/>
            </a:solidFill>
          </a:ln>
        </p:spPr>
        <p:txBody>
          <a:bodyPr wrap="square" rtlCol="0">
            <a:spAutoFit/>
          </a:bodyPr>
          <a:lstStyle/>
          <a:p>
            <a:r>
              <a:rPr lang="en-US" dirty="0" smtClean="0"/>
              <a:t>Authority records found for entities related to this resource:</a:t>
            </a:r>
          </a:p>
          <a:p>
            <a:endParaRPr lang="en-US" dirty="0" smtClean="0"/>
          </a:p>
          <a:p>
            <a:r>
              <a:rPr lang="en-US" dirty="0" smtClean="0"/>
              <a:t>110 1_ Canada. $b Indian and</a:t>
            </a:r>
          </a:p>
          <a:p>
            <a:r>
              <a:rPr lang="en-US" dirty="0" smtClean="0"/>
              <a:t>             Northern Affairs Canada</a:t>
            </a:r>
          </a:p>
          <a:p>
            <a:endParaRPr lang="en-US" dirty="0" smtClean="0"/>
          </a:p>
          <a:p>
            <a:r>
              <a:rPr lang="en-US" dirty="0" smtClean="0"/>
              <a:t>100 1_ Anderson, Erik, $d 1966-</a:t>
            </a:r>
          </a:p>
          <a:p>
            <a:endParaRPr lang="en-US" dirty="0" smtClean="0"/>
          </a:p>
          <a:p>
            <a:r>
              <a:rPr lang="en-US" dirty="0" smtClean="0"/>
              <a:t>110 2_ Public History Inc.</a:t>
            </a:r>
          </a:p>
          <a:p>
            <a:endParaRPr lang="en-US" dirty="0" smtClean="0"/>
          </a:p>
          <a:p>
            <a:r>
              <a:rPr lang="en-US" dirty="0" smtClean="0"/>
              <a:t>100 1_ </a:t>
            </a:r>
            <a:r>
              <a:rPr lang="en-US" dirty="0" err="1" smtClean="0"/>
              <a:t>Bonesteel</a:t>
            </a:r>
            <a:r>
              <a:rPr lang="en-US" dirty="0" smtClean="0"/>
              <a:t>, Sarah</a:t>
            </a:r>
          </a:p>
          <a:p>
            <a:endParaRPr lang="en-US" dirty="0" smtClean="0"/>
          </a:p>
        </p:txBody>
      </p:sp>
      <p:pic>
        <p:nvPicPr>
          <p:cNvPr id="1026" name="Picture 2" descr="C:\Users\ASchiff\Documents\PrintScreen Files\Inuit.jpg"/>
          <p:cNvPicPr>
            <a:picLocks noChangeAspect="1" noChangeArrowheads="1"/>
          </p:cNvPicPr>
          <p:nvPr/>
        </p:nvPicPr>
        <p:blipFill>
          <a:blip r:embed="rId3" cstate="print"/>
          <a:srcRect/>
          <a:stretch>
            <a:fillRect/>
          </a:stretch>
        </p:blipFill>
        <p:spPr bwMode="auto">
          <a:xfrm>
            <a:off x="3500137" y="0"/>
            <a:ext cx="5643863"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2057400" cy="1477328"/>
          </a:xfrm>
          <a:prstGeom prst="rect">
            <a:avLst/>
          </a:prstGeom>
          <a:noFill/>
        </p:spPr>
        <p:txBody>
          <a:bodyPr wrap="square" rtlCol="0">
            <a:spAutoFit/>
          </a:bodyPr>
          <a:lstStyle/>
          <a:p>
            <a:r>
              <a:rPr lang="en-US" dirty="0" smtClean="0"/>
              <a:t>Exercise 5d – Determine the authorized access point for this work</a:t>
            </a:r>
          </a:p>
          <a:p>
            <a:endParaRPr lang="en-US" dirty="0"/>
          </a:p>
        </p:txBody>
      </p:sp>
      <p:sp>
        <p:nvSpPr>
          <p:cNvPr id="4" name="TextBox 3"/>
          <p:cNvSpPr txBox="1"/>
          <p:nvPr/>
        </p:nvSpPr>
        <p:spPr>
          <a:xfrm>
            <a:off x="304800" y="1828800"/>
            <a:ext cx="3124200" cy="4801314"/>
          </a:xfrm>
          <a:prstGeom prst="rect">
            <a:avLst/>
          </a:prstGeom>
          <a:noFill/>
          <a:ln>
            <a:solidFill>
              <a:srgbClr val="0066FF"/>
            </a:solidFill>
          </a:ln>
        </p:spPr>
        <p:txBody>
          <a:bodyPr wrap="square" rtlCol="0">
            <a:spAutoFit/>
          </a:bodyPr>
          <a:lstStyle/>
          <a:p>
            <a:r>
              <a:rPr lang="en-US" dirty="0" smtClean="0"/>
              <a:t>Authority records found for entities related to this resource:</a:t>
            </a:r>
          </a:p>
          <a:p>
            <a:endParaRPr lang="en-US" dirty="0" smtClean="0"/>
          </a:p>
          <a:p>
            <a:r>
              <a:rPr lang="en-US" dirty="0" smtClean="0"/>
              <a:t>100 1_ Kelleher, Graeme</a:t>
            </a:r>
          </a:p>
          <a:p>
            <a:endParaRPr lang="en-US" dirty="0" smtClean="0"/>
          </a:p>
          <a:p>
            <a:r>
              <a:rPr lang="en-US" dirty="0" smtClean="0"/>
              <a:t>100 1_ </a:t>
            </a:r>
            <a:r>
              <a:rPr lang="en-US" dirty="0" err="1" smtClean="0"/>
              <a:t>Bleakley</a:t>
            </a:r>
            <a:r>
              <a:rPr lang="en-US" dirty="0" smtClean="0"/>
              <a:t>, Chris</a:t>
            </a:r>
          </a:p>
          <a:p>
            <a:endParaRPr lang="en-US" dirty="0" smtClean="0"/>
          </a:p>
          <a:p>
            <a:r>
              <a:rPr lang="en-US" dirty="0" smtClean="0"/>
              <a:t>100 1_ Wells, Sue</a:t>
            </a:r>
          </a:p>
          <a:p>
            <a:endParaRPr lang="en-US" dirty="0" smtClean="0"/>
          </a:p>
          <a:p>
            <a:r>
              <a:rPr lang="en-US" dirty="0" smtClean="0"/>
              <a:t>110 2_ Great Barrier Reef </a:t>
            </a:r>
          </a:p>
          <a:p>
            <a:r>
              <a:rPr lang="en-US" dirty="0" smtClean="0"/>
              <a:t>             Marine Park Authority</a:t>
            </a:r>
          </a:p>
          <a:p>
            <a:endParaRPr lang="en-US" dirty="0" smtClean="0"/>
          </a:p>
          <a:p>
            <a:r>
              <a:rPr lang="en-US" dirty="0" smtClean="0"/>
              <a:t>110 2_ World Bank</a:t>
            </a:r>
          </a:p>
          <a:p>
            <a:endParaRPr lang="en-US" dirty="0" smtClean="0"/>
          </a:p>
          <a:p>
            <a:r>
              <a:rPr lang="en-US" dirty="0" smtClean="0"/>
              <a:t>110 2_ IUCN--The World </a:t>
            </a:r>
          </a:p>
          <a:p>
            <a:r>
              <a:rPr lang="en-US" dirty="0" smtClean="0"/>
              <a:t>             Conservation Union</a:t>
            </a:r>
          </a:p>
        </p:txBody>
      </p:sp>
      <p:pic>
        <p:nvPicPr>
          <p:cNvPr id="5" name="Picture 4" descr="Global.jpg"/>
          <p:cNvPicPr>
            <a:picLocks noChangeAspect="1"/>
          </p:cNvPicPr>
          <p:nvPr/>
        </p:nvPicPr>
        <p:blipFill>
          <a:blip r:embed="rId3" cstate="print"/>
          <a:stretch>
            <a:fillRect/>
          </a:stretch>
        </p:blipFill>
        <p:spPr>
          <a:xfrm>
            <a:off x="3505200" y="0"/>
            <a:ext cx="5454606"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2057400" cy="1477328"/>
          </a:xfrm>
          <a:prstGeom prst="rect">
            <a:avLst/>
          </a:prstGeom>
          <a:noFill/>
        </p:spPr>
        <p:txBody>
          <a:bodyPr wrap="square" rtlCol="0">
            <a:spAutoFit/>
          </a:bodyPr>
          <a:lstStyle/>
          <a:p>
            <a:r>
              <a:rPr lang="en-US" dirty="0" smtClean="0"/>
              <a:t>Exercise 5e – Determine the authorized access point for this work</a:t>
            </a:r>
          </a:p>
          <a:p>
            <a:endParaRPr lang="en-US" dirty="0"/>
          </a:p>
        </p:txBody>
      </p:sp>
      <p:pic>
        <p:nvPicPr>
          <p:cNvPr id="6" name="Picture 5" descr="ScreenShot390.bmp"/>
          <p:cNvPicPr>
            <a:picLocks noChangeAspect="1"/>
          </p:cNvPicPr>
          <p:nvPr/>
        </p:nvPicPr>
        <p:blipFill>
          <a:blip r:embed="rId3" cstate="print"/>
          <a:stretch>
            <a:fillRect/>
          </a:stretch>
        </p:blipFill>
        <p:spPr>
          <a:xfrm>
            <a:off x="4114800" y="0"/>
            <a:ext cx="4676494" cy="6870635"/>
          </a:xfrm>
          <a:prstGeom prst="rect">
            <a:avLst/>
          </a:prstGeom>
        </p:spPr>
      </p:pic>
      <p:sp>
        <p:nvSpPr>
          <p:cNvPr id="7" name="TextBox 6"/>
          <p:cNvSpPr txBox="1"/>
          <p:nvPr/>
        </p:nvSpPr>
        <p:spPr>
          <a:xfrm>
            <a:off x="304800" y="1676400"/>
            <a:ext cx="3581400" cy="4876800"/>
          </a:xfrm>
          <a:prstGeom prst="rect">
            <a:avLst/>
          </a:prstGeom>
          <a:noFill/>
          <a:ln>
            <a:solidFill>
              <a:srgbClr val="0066FF"/>
            </a:solidFill>
          </a:ln>
        </p:spPr>
        <p:txBody>
          <a:bodyPr wrap="square" rtlCol="0">
            <a:spAutoFit/>
          </a:bodyPr>
          <a:lstStyle/>
          <a:p>
            <a:r>
              <a:rPr lang="en-US" dirty="0" smtClean="0"/>
              <a:t>Authority records found for entities related to this resource:</a:t>
            </a:r>
          </a:p>
          <a:p>
            <a:endParaRPr lang="en-US" dirty="0" smtClean="0"/>
          </a:p>
          <a:p>
            <a:r>
              <a:rPr lang="en-US" dirty="0" smtClean="0"/>
              <a:t>110 1_ United States. $b </a:t>
            </a:r>
          </a:p>
          <a:p>
            <a:r>
              <a:rPr lang="en-US" dirty="0" smtClean="0"/>
              <a:t>             Environmental Protection </a:t>
            </a:r>
          </a:p>
          <a:p>
            <a:r>
              <a:rPr lang="en-US" dirty="0" smtClean="0"/>
              <a:t>             Agency. $b Region V</a:t>
            </a:r>
          </a:p>
          <a:p>
            <a:endParaRPr lang="en-US" dirty="0" smtClean="0"/>
          </a:p>
          <a:p>
            <a:r>
              <a:rPr lang="en-US" dirty="0" smtClean="0"/>
              <a:t>110 1_ Wisconsin. $b Bureau of</a:t>
            </a:r>
          </a:p>
          <a:p>
            <a:r>
              <a:rPr lang="en-US" dirty="0" smtClean="0"/>
              <a:t>             Fisheries Management &amp;</a:t>
            </a:r>
          </a:p>
          <a:p>
            <a:r>
              <a:rPr lang="en-US" dirty="0" smtClean="0"/>
              <a:t>             Habitat Protection</a:t>
            </a:r>
          </a:p>
          <a:p>
            <a:endParaRPr lang="en-US" dirty="0" smtClean="0"/>
          </a:p>
          <a:p>
            <a:r>
              <a:rPr lang="en-US" dirty="0" smtClean="0"/>
              <a:t>100 1_ </a:t>
            </a:r>
            <a:r>
              <a:rPr lang="en-US" dirty="0" err="1" smtClean="0"/>
              <a:t>Watermolen</a:t>
            </a:r>
            <a:r>
              <a:rPr lang="en-US" dirty="0" smtClean="0"/>
              <a:t>, </a:t>
            </a:r>
            <a:r>
              <a:rPr lang="en-US" dirty="0" err="1" smtClean="0"/>
              <a:t>Dreux</a:t>
            </a:r>
            <a:r>
              <a:rPr lang="en-US" dirty="0" smtClean="0"/>
              <a:t> J.</a:t>
            </a:r>
          </a:p>
          <a:p>
            <a:endParaRPr lang="en-US" dirty="0" smtClean="0"/>
          </a:p>
          <a:p>
            <a:r>
              <a:rPr lang="en-US" dirty="0" smtClean="0"/>
              <a:t>100 1_ </a:t>
            </a:r>
            <a:r>
              <a:rPr lang="en-US" dirty="0" err="1" smtClean="0"/>
              <a:t>Bernthal</a:t>
            </a:r>
            <a:r>
              <a:rPr lang="en-US" dirty="0" smtClean="0"/>
              <a:t>, Thomas W.</a:t>
            </a:r>
          </a:p>
          <a:p>
            <a:endParaRPr lang="en-US" dirty="0" smtClean="0"/>
          </a:p>
          <a:p>
            <a:r>
              <a:rPr lang="en-US" dirty="0" smtClean="0"/>
              <a:t>110 2_ Coefficient of Conservatism </a:t>
            </a:r>
          </a:p>
          <a:p>
            <a:r>
              <a:rPr lang="en-US" dirty="0" smtClean="0"/>
              <a:t>             Expert Group (Wis.)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Personal Name Exercises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13.bmp"/>
          <p:cNvPicPr>
            <a:picLocks noChangeAspect="1"/>
          </p:cNvPicPr>
          <p:nvPr/>
        </p:nvPicPr>
        <p:blipFill>
          <a:blip r:embed="rId2" cstate="print"/>
          <a:stretch>
            <a:fillRect/>
          </a:stretch>
        </p:blipFill>
        <p:spPr>
          <a:xfrm>
            <a:off x="1874286" y="323580"/>
            <a:ext cx="5395428" cy="6210839"/>
          </a:xfrm>
          <a:prstGeom prst="rect">
            <a:avLst/>
          </a:prstGeom>
        </p:spPr>
      </p:pic>
      <p:sp>
        <p:nvSpPr>
          <p:cNvPr id="3" name="TextBox 2"/>
          <p:cNvSpPr txBox="1"/>
          <p:nvPr/>
        </p:nvSpPr>
        <p:spPr>
          <a:xfrm>
            <a:off x="304800" y="381000"/>
            <a:ext cx="1295400" cy="2031325"/>
          </a:xfrm>
          <a:prstGeom prst="rect">
            <a:avLst/>
          </a:prstGeom>
          <a:noFill/>
        </p:spPr>
        <p:txBody>
          <a:bodyPr wrap="square" rtlCol="0">
            <a:spAutoFit/>
          </a:bodyPr>
          <a:lstStyle/>
          <a:p>
            <a:r>
              <a:rPr lang="en-US" dirty="0" smtClean="0"/>
              <a:t>Exercise 1 – Determine authorized access point for this work </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110.bmp"/>
          <p:cNvPicPr>
            <a:picLocks noChangeAspect="1"/>
          </p:cNvPicPr>
          <p:nvPr/>
        </p:nvPicPr>
        <p:blipFill>
          <a:blip r:embed="rId3" cstate="print"/>
          <a:stretch>
            <a:fillRect/>
          </a:stretch>
        </p:blipFill>
        <p:spPr>
          <a:xfrm>
            <a:off x="87241" y="594360"/>
            <a:ext cx="8969518" cy="6020322"/>
          </a:xfrm>
          <a:prstGeom prst="rect">
            <a:avLst/>
          </a:prstGeom>
        </p:spPr>
      </p:pic>
      <p:sp>
        <p:nvSpPr>
          <p:cNvPr id="5" name="TextBox 4"/>
          <p:cNvSpPr txBox="1"/>
          <p:nvPr/>
        </p:nvSpPr>
        <p:spPr>
          <a:xfrm>
            <a:off x="228600" y="152400"/>
            <a:ext cx="7924800" cy="369332"/>
          </a:xfrm>
          <a:prstGeom prst="rect">
            <a:avLst/>
          </a:prstGeom>
          <a:noFill/>
        </p:spPr>
        <p:txBody>
          <a:bodyPr wrap="square" rtlCol="0">
            <a:spAutoFit/>
          </a:bodyPr>
          <a:lstStyle/>
          <a:p>
            <a:r>
              <a:rPr lang="en-US" dirty="0" smtClean="0"/>
              <a:t>Exercise 1 – Determine authorized access point for the film’s director/writer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11.bmp"/>
          <p:cNvPicPr>
            <a:picLocks noChangeAspect="1"/>
          </p:cNvPicPr>
          <p:nvPr/>
        </p:nvPicPr>
        <p:blipFill>
          <a:blip r:embed="rId2" cstate="print"/>
          <a:stretch>
            <a:fillRect/>
          </a:stretch>
        </p:blipFill>
        <p:spPr>
          <a:xfrm>
            <a:off x="129154" y="456942"/>
            <a:ext cx="8885691" cy="594411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12.bmp"/>
          <p:cNvPicPr>
            <a:picLocks noChangeAspect="1"/>
          </p:cNvPicPr>
          <p:nvPr/>
        </p:nvPicPr>
        <p:blipFill>
          <a:blip r:embed="rId2" cstate="print"/>
          <a:stretch>
            <a:fillRect/>
          </a:stretch>
        </p:blipFill>
        <p:spPr>
          <a:xfrm>
            <a:off x="117723" y="456942"/>
            <a:ext cx="8908553" cy="59441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106.bmp"/>
          <p:cNvPicPr>
            <a:picLocks noChangeAspect="1"/>
          </p:cNvPicPr>
          <p:nvPr/>
        </p:nvPicPr>
        <p:blipFill>
          <a:blip r:embed="rId2" cstate="print"/>
          <a:stretch>
            <a:fillRect/>
          </a:stretch>
        </p:blipFill>
        <p:spPr>
          <a:xfrm>
            <a:off x="685800" y="533400"/>
            <a:ext cx="7696867" cy="6187977"/>
          </a:xfrm>
          <a:prstGeom prst="rect">
            <a:avLst/>
          </a:prstGeom>
        </p:spPr>
      </p:pic>
      <p:sp>
        <p:nvSpPr>
          <p:cNvPr id="3" name="TextBox 2"/>
          <p:cNvSpPr txBox="1"/>
          <p:nvPr/>
        </p:nvSpPr>
        <p:spPr>
          <a:xfrm>
            <a:off x="3200400" y="128016"/>
            <a:ext cx="3200400" cy="369332"/>
          </a:xfrm>
          <a:prstGeom prst="rect">
            <a:avLst/>
          </a:prstGeom>
          <a:noFill/>
        </p:spPr>
        <p:txBody>
          <a:bodyPr wrap="square" rtlCol="0">
            <a:spAutoFit/>
          </a:bodyPr>
          <a:lstStyle/>
          <a:p>
            <a:pPr algn="ctr"/>
            <a:r>
              <a:rPr lang="en-US" dirty="0" err="1" smtClean="0"/>
              <a:t>IMDb</a:t>
            </a:r>
            <a:r>
              <a:rPr lang="en-US" dirty="0" smtClean="0"/>
              <a:t> record for </a:t>
            </a:r>
            <a:r>
              <a:rPr lang="en-US" i="1" dirty="0" smtClean="0"/>
              <a:t>Meat</a:t>
            </a:r>
            <a:endParaRPr lang="en-US" i="1" dirty="0"/>
          </a:p>
        </p:txBody>
      </p:sp>
      <p:sp>
        <p:nvSpPr>
          <p:cNvPr id="5" name="Oval 4"/>
          <p:cNvSpPr/>
          <p:nvPr/>
        </p:nvSpPr>
        <p:spPr>
          <a:xfrm>
            <a:off x="762000" y="3200400"/>
            <a:ext cx="2209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07.bmp"/>
          <p:cNvPicPr>
            <a:picLocks noChangeAspect="1"/>
          </p:cNvPicPr>
          <p:nvPr/>
        </p:nvPicPr>
        <p:blipFill>
          <a:blip r:embed="rId2" cstate="print"/>
          <a:stretch>
            <a:fillRect/>
          </a:stretch>
        </p:blipFill>
        <p:spPr>
          <a:xfrm>
            <a:off x="762000" y="662403"/>
            <a:ext cx="7658764" cy="6195597"/>
          </a:xfrm>
          <a:prstGeom prst="rect">
            <a:avLst/>
          </a:prstGeom>
        </p:spPr>
      </p:pic>
      <p:sp>
        <p:nvSpPr>
          <p:cNvPr id="3" name="TextBox 2"/>
          <p:cNvSpPr txBox="1"/>
          <p:nvPr/>
        </p:nvSpPr>
        <p:spPr>
          <a:xfrm>
            <a:off x="3200400" y="128016"/>
            <a:ext cx="3200400" cy="369332"/>
          </a:xfrm>
          <a:prstGeom prst="rect">
            <a:avLst/>
          </a:prstGeom>
          <a:noFill/>
        </p:spPr>
        <p:txBody>
          <a:bodyPr wrap="square" rtlCol="0">
            <a:spAutoFit/>
          </a:bodyPr>
          <a:lstStyle/>
          <a:p>
            <a:pPr algn="ctr"/>
            <a:r>
              <a:rPr lang="en-US" dirty="0" err="1" smtClean="0"/>
              <a:t>IMDb</a:t>
            </a:r>
            <a:r>
              <a:rPr lang="en-US" dirty="0" smtClean="0"/>
              <a:t> record for </a:t>
            </a:r>
            <a:r>
              <a:rPr lang="en-US" dirty="0" err="1" smtClean="0"/>
              <a:t>Beksinski</a:t>
            </a:r>
            <a:endParaRPr lang="en-US" dirty="0"/>
          </a:p>
        </p:txBody>
      </p:sp>
      <p:sp>
        <p:nvSpPr>
          <p:cNvPr id="4" name="TextBox 3"/>
          <p:cNvSpPr txBox="1"/>
          <p:nvPr/>
        </p:nvSpPr>
        <p:spPr>
          <a:xfrm>
            <a:off x="1295400" y="4648200"/>
            <a:ext cx="3886200" cy="1815882"/>
          </a:xfrm>
          <a:prstGeom prst="rect">
            <a:avLst/>
          </a:prstGeom>
          <a:noFill/>
        </p:spPr>
        <p:txBody>
          <a:bodyPr wrap="square" rtlCol="0">
            <a:spAutoFit/>
          </a:bodyPr>
          <a:lstStyle/>
          <a:p>
            <a:r>
              <a:rPr lang="en-US" sz="2800" b="1" dirty="0" smtClean="0">
                <a:solidFill>
                  <a:srgbClr val="002060"/>
                </a:solidFill>
              </a:rPr>
              <a:t>Additional information</a:t>
            </a:r>
            <a:r>
              <a:rPr lang="en-US" sz="2800" dirty="0" smtClean="0">
                <a:solidFill>
                  <a:srgbClr val="002060"/>
                </a:solidFill>
              </a:rPr>
              <a:t>: nothing found in OCLC search of bibliographic and authority files</a:t>
            </a:r>
            <a:endParaRPr lang="en-US" sz="2800"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228600"/>
            <a:ext cx="8610600" cy="58975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Preferred name for the person: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Date of birth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046 $f)</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Date of death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046 $g)</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Period</a:t>
            </a:r>
            <a:r>
              <a:rPr kumimoji="0" lang="en-US" sz="1700" b="0" i="0" u="none" strike="noStrike" kern="1200" cap="none" spc="0" normalizeH="0" noProof="0" dirty="0" smtClean="0">
                <a:ln>
                  <a:noFill/>
                </a:ln>
                <a:solidFill>
                  <a:schemeClr val="tx1"/>
                </a:solidFill>
                <a:effectLst/>
                <a:uLnTx/>
                <a:uFillTx/>
                <a:latin typeface="+mn-lt"/>
                <a:ea typeface="+mn-ea"/>
                <a:cs typeface="+mn-cs"/>
              </a:rPr>
              <a:t> of activity of the person</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046 $s $t)</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Title of the person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368 $d)</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lvl="0" indent="-342900">
              <a:spcBef>
                <a:spcPct val="20000"/>
              </a:spcBef>
            </a:pPr>
            <a:r>
              <a:rPr lang="en-US" sz="1700" dirty="0" smtClean="0"/>
              <a:t>** Fuller form of name </a:t>
            </a:r>
            <a:r>
              <a:rPr lang="en-US" sz="1400" dirty="0" smtClean="0"/>
              <a:t>(MARC 378 $q)</a:t>
            </a:r>
            <a:r>
              <a:rPr lang="en-US" sz="1700" dirty="0" smtClean="0"/>
              <a:t>:</a:t>
            </a:r>
          </a:p>
          <a:p>
            <a:pPr marL="342900" lvl="0" indent="-342900">
              <a:spcBef>
                <a:spcPct val="20000"/>
              </a:spcBef>
            </a:pPr>
            <a:r>
              <a:rPr lang="en-US" sz="1700" dirty="0" smtClean="0"/>
              <a:t>* Other designation associated with the person </a:t>
            </a:r>
            <a:r>
              <a:rPr lang="en-US" sz="1400" dirty="0" smtClean="0"/>
              <a:t>(MARC 368 $c)</a:t>
            </a:r>
            <a:r>
              <a:rPr lang="en-US" sz="1700" dirty="0" smtClean="0"/>
              <a:t>:</a:t>
            </a:r>
          </a:p>
          <a:p>
            <a:pPr marL="342900" lvl="0" indent="-342900">
              <a:spcBef>
                <a:spcPct val="20000"/>
              </a:spcBef>
            </a:pPr>
            <a:r>
              <a:rPr lang="en-US" sz="1700" dirty="0" smtClean="0"/>
              <a:t>Gender </a:t>
            </a:r>
            <a:r>
              <a:rPr lang="en-US" sz="1400" dirty="0" smtClean="0"/>
              <a:t> (MARC 375)</a:t>
            </a:r>
            <a:r>
              <a:rPr lang="en-US" sz="1700" dirty="0" smtClean="0"/>
              <a:t>:</a:t>
            </a:r>
          </a:p>
          <a:p>
            <a:pPr marL="342900" lvl="0" indent="-342900">
              <a:spcBef>
                <a:spcPct val="20000"/>
              </a:spcBef>
            </a:pPr>
            <a:r>
              <a:rPr lang="en-US" sz="1700" dirty="0" smtClean="0"/>
              <a:t>Place of birth </a:t>
            </a:r>
            <a:r>
              <a:rPr lang="en-US" sz="1400" dirty="0" smtClean="0"/>
              <a:t>(MARC 370 $a)</a:t>
            </a:r>
            <a:r>
              <a:rPr lang="en-US" sz="1700" dirty="0" smtClean="0"/>
              <a:t>:</a:t>
            </a:r>
          </a:p>
          <a:p>
            <a:pPr marL="342900" lvl="0" indent="-342900">
              <a:spcBef>
                <a:spcPct val="20000"/>
              </a:spcBef>
            </a:pPr>
            <a:r>
              <a:rPr lang="en-US" sz="1700" dirty="0" smtClean="0"/>
              <a:t>Place of death </a:t>
            </a:r>
            <a:r>
              <a:rPr lang="en-US" sz="1400" dirty="0" smtClean="0"/>
              <a:t>(MARC 370 $b)</a:t>
            </a:r>
            <a:r>
              <a:rPr lang="en-US" sz="1700" dirty="0" smtClean="0"/>
              <a:t>:</a:t>
            </a:r>
          </a:p>
          <a:p>
            <a:pPr marL="342900" lvl="0" indent="-342900">
              <a:spcBef>
                <a:spcPct val="20000"/>
              </a:spcBef>
            </a:pPr>
            <a:r>
              <a:rPr lang="en-US" sz="1700" dirty="0" smtClean="0"/>
              <a:t>Country associated with the person </a:t>
            </a:r>
            <a:r>
              <a:rPr lang="en-US" sz="1400" dirty="0" smtClean="0"/>
              <a:t>(MARC 370 $c)</a:t>
            </a:r>
            <a:r>
              <a:rPr lang="en-US" sz="1700" dirty="0" smtClean="0"/>
              <a:t>: </a:t>
            </a:r>
          </a:p>
          <a:p>
            <a:pPr marL="342900" lvl="0" indent="-342900">
              <a:spcBef>
                <a:spcPct val="20000"/>
              </a:spcBef>
            </a:pPr>
            <a:r>
              <a:rPr lang="en-US" sz="1700" dirty="0" smtClean="0"/>
              <a:t>Place of residence </a:t>
            </a:r>
            <a:r>
              <a:rPr lang="en-US" sz="1400" dirty="0" smtClean="0"/>
              <a:t>(MARC 370 $e)</a:t>
            </a:r>
            <a:r>
              <a:rPr lang="en-US" sz="1700" dirty="0" smtClean="0"/>
              <a:t>:</a:t>
            </a:r>
          </a:p>
          <a:p>
            <a:pPr marL="342900" lvl="0" indent="-342900">
              <a:spcBef>
                <a:spcPct val="20000"/>
              </a:spcBef>
            </a:pPr>
            <a:r>
              <a:rPr lang="en-US" sz="1700" dirty="0" smtClean="0"/>
              <a:t>Address of the person</a:t>
            </a:r>
            <a:r>
              <a:rPr lang="en-US" sz="1400" dirty="0" smtClean="0"/>
              <a:t> (MARC 371)</a:t>
            </a:r>
            <a:r>
              <a:rPr lang="en-US" sz="1700" dirty="0" smtClean="0"/>
              <a:t>:</a:t>
            </a:r>
          </a:p>
          <a:p>
            <a:pPr marL="342900" lvl="0" indent="-342900">
              <a:spcBef>
                <a:spcPct val="20000"/>
              </a:spcBef>
            </a:pPr>
            <a:r>
              <a:rPr lang="en-US" sz="1700" dirty="0" smtClean="0"/>
              <a:t>Affiliation </a:t>
            </a:r>
            <a:r>
              <a:rPr lang="en-US" sz="1400" dirty="0" smtClean="0"/>
              <a:t>(MARC 373)</a:t>
            </a:r>
            <a:r>
              <a:rPr lang="en-US" sz="1700" dirty="0" smtClean="0"/>
              <a:t>:</a:t>
            </a:r>
          </a:p>
          <a:p>
            <a:pPr marL="342900" lvl="0" indent="-342900">
              <a:spcBef>
                <a:spcPct val="20000"/>
              </a:spcBef>
            </a:pPr>
            <a:r>
              <a:rPr lang="en-US" sz="1700" dirty="0" smtClean="0"/>
              <a:t>Language of the person </a:t>
            </a:r>
            <a:r>
              <a:rPr lang="en-US" sz="1400" dirty="0" smtClean="0"/>
              <a:t>(MARC 377)</a:t>
            </a:r>
            <a:r>
              <a:rPr lang="en-US" sz="1700" dirty="0" smtClean="0"/>
              <a:t>:</a:t>
            </a:r>
          </a:p>
          <a:p>
            <a:pPr marL="342900" lvl="0" indent="-342900">
              <a:spcBef>
                <a:spcPct val="20000"/>
              </a:spcBef>
            </a:pPr>
            <a:r>
              <a:rPr lang="en-US" sz="1700" dirty="0" smtClean="0"/>
              <a:t>Field of activity of the person </a:t>
            </a:r>
            <a:r>
              <a:rPr lang="en-US" sz="1400" dirty="0" smtClean="0"/>
              <a:t>(MARC 372)</a:t>
            </a:r>
            <a:r>
              <a:rPr lang="en-US" sz="1700" dirty="0" smtClean="0"/>
              <a:t>:</a:t>
            </a:r>
          </a:p>
          <a:p>
            <a:pPr marL="342900" indent="-342900">
              <a:spcBef>
                <a:spcPct val="20000"/>
              </a:spcBef>
            </a:pPr>
            <a:r>
              <a:rPr lang="en-US" sz="1700" dirty="0" smtClean="0"/>
              <a:t>** </a:t>
            </a:r>
            <a:r>
              <a:rPr lang="en-US" sz="1600" dirty="0" smtClean="0">
                <a:solidFill>
                  <a:schemeClr val="tx2">
                    <a:lumMod val="75000"/>
                  </a:schemeClr>
                </a:solidFill>
              </a:rPr>
              <a:t>† </a:t>
            </a:r>
            <a:r>
              <a:rPr lang="en-US" sz="1700" dirty="0" smtClean="0"/>
              <a:t>Profession or occupation </a:t>
            </a:r>
            <a:r>
              <a:rPr lang="en-US" sz="1400" dirty="0" smtClean="0"/>
              <a:t>(MARC 374)</a:t>
            </a:r>
            <a:r>
              <a:rPr lang="en-US" sz="1700" dirty="0" smtClean="0"/>
              <a:t>:</a:t>
            </a:r>
          </a:p>
          <a:p>
            <a:pPr marL="342900" indent="-342900">
              <a:spcBef>
                <a:spcPct val="20000"/>
              </a:spcBef>
            </a:pPr>
            <a:r>
              <a:rPr lang="en-US" sz="1700" dirty="0" smtClean="0"/>
              <a:t>Biographical information </a:t>
            </a:r>
            <a:r>
              <a:rPr lang="en-US" sz="1400" dirty="0" smtClean="0"/>
              <a:t>(MARC 678):</a:t>
            </a:r>
            <a:endParaRPr lang="en-US" sz="1700" dirty="0" smtClean="0"/>
          </a:p>
          <a:p>
            <a:pPr marL="342900" lvl="0" indent="-342900">
              <a:spcBef>
                <a:spcPct val="20000"/>
              </a:spcBef>
            </a:pPr>
            <a:r>
              <a:rPr lang="en-US" sz="1700" dirty="0" smtClean="0"/>
              <a:t> </a:t>
            </a:r>
            <a:endParaRPr kumimoji="0" lang="en-US" sz="17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Authorized access point for the work: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1__ __ $a</a:t>
            </a: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p:cNvSpPr txBox="1"/>
          <p:nvPr/>
        </p:nvSpPr>
        <p:spPr>
          <a:xfrm>
            <a:off x="5867400" y="4572000"/>
            <a:ext cx="3048000" cy="2062103"/>
          </a:xfrm>
          <a:prstGeom prst="rect">
            <a:avLst/>
          </a:prstGeom>
          <a:noFill/>
          <a:ln w="19050">
            <a:solidFill>
              <a:srgbClr val="FF0000"/>
            </a:solidFill>
          </a:ln>
        </p:spPr>
        <p:txBody>
          <a:bodyPr wrap="square" rtlCol="0">
            <a:spAutoFit/>
          </a:bodyPr>
          <a:lstStyle/>
          <a:p>
            <a:r>
              <a:rPr lang="en-US" sz="1600" dirty="0" smtClean="0">
                <a:solidFill>
                  <a:schemeClr val="tx2">
                    <a:lumMod val="75000"/>
                  </a:schemeClr>
                </a:solidFill>
              </a:rPr>
              <a:t>* Core element</a:t>
            </a:r>
          </a:p>
          <a:p>
            <a:r>
              <a:rPr lang="en-US" sz="1600" dirty="0" smtClean="0">
                <a:solidFill>
                  <a:schemeClr val="tx2">
                    <a:lumMod val="75000"/>
                  </a:schemeClr>
                </a:solidFill>
              </a:rPr>
              <a:t>** Core element if needed to distinguish persons with the same name</a:t>
            </a:r>
          </a:p>
          <a:p>
            <a:r>
              <a:rPr lang="en-US" sz="1600" dirty="0" smtClean="0">
                <a:solidFill>
                  <a:schemeClr val="tx2">
                    <a:lumMod val="75000"/>
                  </a:schemeClr>
                </a:solidFill>
              </a:rPr>
              <a:t>† Core element for person whose name consists of a phrase or appellation not conveying the idea of a person</a:t>
            </a:r>
            <a:endParaRPr lang="en-US" sz="1600" dirty="0">
              <a:solidFill>
                <a:schemeClr val="tx2">
                  <a:lumMod val="7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127.bmp"/>
          <p:cNvPicPr>
            <a:picLocks noChangeAspect="1"/>
          </p:cNvPicPr>
          <p:nvPr/>
        </p:nvPicPr>
        <p:blipFill>
          <a:blip r:embed="rId3" cstate="print"/>
          <a:stretch>
            <a:fillRect/>
          </a:stretch>
        </p:blipFill>
        <p:spPr>
          <a:xfrm>
            <a:off x="2819400" y="304800"/>
            <a:ext cx="5166808" cy="6180356"/>
          </a:xfrm>
          <a:prstGeom prst="rect">
            <a:avLst/>
          </a:prstGeom>
        </p:spPr>
      </p:pic>
      <p:sp>
        <p:nvSpPr>
          <p:cNvPr id="5" name="TextBox 4"/>
          <p:cNvSpPr txBox="1"/>
          <p:nvPr/>
        </p:nvSpPr>
        <p:spPr>
          <a:xfrm>
            <a:off x="304800" y="533400"/>
            <a:ext cx="2133600" cy="1477328"/>
          </a:xfrm>
          <a:prstGeom prst="rect">
            <a:avLst/>
          </a:prstGeom>
          <a:noFill/>
        </p:spPr>
        <p:txBody>
          <a:bodyPr wrap="square" rtlCol="0">
            <a:spAutoFit/>
          </a:bodyPr>
          <a:lstStyle/>
          <a:p>
            <a:r>
              <a:rPr lang="en-US" dirty="0" smtClean="0"/>
              <a:t>Exercise 2 – Determine the authorized access point for the actor Matt Jones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17.bmp"/>
          <p:cNvPicPr>
            <a:picLocks noChangeAspect="1"/>
          </p:cNvPicPr>
          <p:nvPr/>
        </p:nvPicPr>
        <p:blipFill>
          <a:blip r:embed="rId2" cstate="print"/>
          <a:stretch>
            <a:fillRect/>
          </a:stretch>
        </p:blipFill>
        <p:spPr>
          <a:xfrm>
            <a:off x="647742" y="0"/>
            <a:ext cx="7848516"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22.bmp"/>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4953000" y="2819400"/>
            <a:ext cx="3657600" cy="1477328"/>
          </a:xfrm>
          <a:prstGeom prst="rect">
            <a:avLst/>
          </a:prstGeom>
          <a:solidFill>
            <a:schemeClr val="bg1">
              <a:lumMod val="95000"/>
            </a:schemeClr>
          </a:solidFill>
          <a:ln w="15875">
            <a:solidFill>
              <a:srgbClr val="C00000"/>
            </a:solidFill>
          </a:ln>
        </p:spPr>
        <p:txBody>
          <a:bodyPr wrap="square" rtlCol="0">
            <a:spAutoFit/>
          </a:bodyPr>
          <a:lstStyle/>
          <a:p>
            <a:r>
              <a:rPr lang="en-US" dirty="0" smtClean="0">
                <a:solidFill>
                  <a:srgbClr val="C00000"/>
                </a:solidFill>
              </a:rPr>
              <a:t>OCLC personal name browse of the authority file.  After searching OCLC authority and bibliographic records, you determine that your person is not yet established.</a:t>
            </a:r>
            <a:endParaRPr lang="en-US" dirty="0">
              <a:solidFill>
                <a:srgbClr val="C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19.bmp"/>
          <p:cNvPicPr>
            <a:picLocks noChangeAspect="1"/>
          </p:cNvPicPr>
          <p:nvPr/>
        </p:nvPicPr>
        <p:blipFill>
          <a:blip r:embed="rId2" cstate="print"/>
          <a:stretch>
            <a:fillRect/>
          </a:stretch>
        </p:blipFill>
        <p:spPr>
          <a:xfrm>
            <a:off x="1295400" y="0"/>
            <a:ext cx="7362578" cy="6858000"/>
          </a:xfrm>
          <a:prstGeom prst="rect">
            <a:avLst/>
          </a:prstGeom>
        </p:spPr>
      </p:pic>
      <p:sp>
        <p:nvSpPr>
          <p:cNvPr id="3" name="TextBox 2"/>
          <p:cNvSpPr txBox="1"/>
          <p:nvPr/>
        </p:nvSpPr>
        <p:spPr>
          <a:xfrm>
            <a:off x="228600" y="914400"/>
            <a:ext cx="914400" cy="1477328"/>
          </a:xfrm>
          <a:prstGeom prst="rect">
            <a:avLst/>
          </a:prstGeom>
          <a:noFill/>
        </p:spPr>
        <p:txBody>
          <a:bodyPr wrap="square" rtlCol="0">
            <a:spAutoFit/>
          </a:bodyPr>
          <a:lstStyle/>
          <a:p>
            <a:r>
              <a:rPr lang="en-US" dirty="0" err="1" smtClean="0">
                <a:solidFill>
                  <a:srgbClr val="002060"/>
                </a:solidFill>
              </a:rPr>
              <a:t>IMDb</a:t>
            </a:r>
            <a:r>
              <a:rPr lang="en-US" dirty="0" smtClean="0">
                <a:solidFill>
                  <a:srgbClr val="002060"/>
                </a:solidFill>
              </a:rPr>
              <a:t> search for Matt Jones</a:t>
            </a:r>
            <a:endParaRPr lang="en-US" dirty="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14.bmp"/>
          <p:cNvPicPr>
            <a:picLocks noChangeAspect="1"/>
          </p:cNvPicPr>
          <p:nvPr/>
        </p:nvPicPr>
        <p:blipFill>
          <a:blip r:embed="rId2" cstate="print"/>
          <a:stretch>
            <a:fillRect/>
          </a:stretch>
        </p:blipFill>
        <p:spPr>
          <a:xfrm>
            <a:off x="1916199" y="335011"/>
            <a:ext cx="5311601" cy="618797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21.bmp"/>
          <p:cNvPicPr>
            <a:picLocks noChangeAspect="1"/>
          </p:cNvPicPr>
          <p:nvPr/>
        </p:nvPicPr>
        <p:blipFill>
          <a:blip r:embed="rId2" cstate="print"/>
          <a:stretch>
            <a:fillRect/>
          </a:stretch>
        </p:blipFill>
        <p:spPr>
          <a:xfrm>
            <a:off x="1219200" y="0"/>
            <a:ext cx="7621632" cy="6858000"/>
          </a:xfrm>
          <a:prstGeom prst="rect">
            <a:avLst/>
          </a:prstGeom>
        </p:spPr>
      </p:pic>
      <p:sp>
        <p:nvSpPr>
          <p:cNvPr id="3" name="TextBox 2"/>
          <p:cNvSpPr txBox="1"/>
          <p:nvPr/>
        </p:nvSpPr>
        <p:spPr>
          <a:xfrm>
            <a:off x="228600" y="914400"/>
            <a:ext cx="838200" cy="1754326"/>
          </a:xfrm>
          <a:prstGeom prst="rect">
            <a:avLst/>
          </a:prstGeom>
          <a:noFill/>
        </p:spPr>
        <p:txBody>
          <a:bodyPr wrap="square" rtlCol="0">
            <a:spAutoFit/>
          </a:bodyPr>
          <a:lstStyle/>
          <a:p>
            <a:r>
              <a:rPr lang="en-US" dirty="0" err="1" smtClean="0">
                <a:solidFill>
                  <a:srgbClr val="002060"/>
                </a:solidFill>
              </a:rPr>
              <a:t>IMDb</a:t>
            </a:r>
            <a:r>
              <a:rPr lang="en-US" dirty="0" smtClean="0">
                <a:solidFill>
                  <a:srgbClr val="002060"/>
                </a:solidFill>
              </a:rPr>
              <a:t> record for your Matt Jones</a:t>
            </a:r>
            <a:endParaRPr lang="en-US" dirty="0">
              <a:solidFill>
                <a:srgbClr val="00206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228600"/>
            <a:ext cx="8610600" cy="58975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Preferred name for the person: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Date of birth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046 $f)</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Date of death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046 $g)</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Period</a:t>
            </a:r>
            <a:r>
              <a:rPr kumimoji="0" lang="en-US" sz="1700" b="0" i="0" u="none" strike="noStrike" kern="1200" cap="none" spc="0" normalizeH="0" noProof="0" dirty="0" smtClean="0">
                <a:ln>
                  <a:noFill/>
                </a:ln>
                <a:solidFill>
                  <a:schemeClr val="tx1"/>
                </a:solidFill>
                <a:effectLst/>
                <a:uLnTx/>
                <a:uFillTx/>
                <a:latin typeface="+mn-lt"/>
                <a:ea typeface="+mn-ea"/>
                <a:cs typeface="+mn-cs"/>
              </a:rPr>
              <a:t> of activity of the person</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046 $s $t)</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Title of the person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368 $d)</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lvl="0" indent="-342900">
              <a:spcBef>
                <a:spcPct val="20000"/>
              </a:spcBef>
            </a:pPr>
            <a:r>
              <a:rPr lang="en-US" sz="1700" dirty="0" smtClean="0"/>
              <a:t>** Fuller form of name </a:t>
            </a:r>
            <a:r>
              <a:rPr lang="en-US" sz="1400" dirty="0" smtClean="0"/>
              <a:t>(MARC 378 $q)</a:t>
            </a:r>
            <a:r>
              <a:rPr lang="en-US" sz="1700" dirty="0" smtClean="0"/>
              <a:t>:</a:t>
            </a:r>
          </a:p>
          <a:p>
            <a:pPr marL="342900" lvl="0" indent="-342900">
              <a:spcBef>
                <a:spcPct val="20000"/>
              </a:spcBef>
            </a:pPr>
            <a:r>
              <a:rPr lang="en-US" sz="1700" dirty="0" smtClean="0"/>
              <a:t>* Other designation associated with the person </a:t>
            </a:r>
            <a:r>
              <a:rPr lang="en-US" sz="1400" dirty="0" smtClean="0"/>
              <a:t>(MARC 368 $c)</a:t>
            </a:r>
            <a:r>
              <a:rPr lang="en-US" sz="1700" dirty="0" smtClean="0"/>
              <a:t>:</a:t>
            </a:r>
          </a:p>
          <a:p>
            <a:pPr marL="342900" lvl="0" indent="-342900">
              <a:spcBef>
                <a:spcPct val="20000"/>
              </a:spcBef>
            </a:pPr>
            <a:r>
              <a:rPr lang="en-US" sz="1700" dirty="0" smtClean="0"/>
              <a:t>Gender </a:t>
            </a:r>
            <a:r>
              <a:rPr lang="en-US" sz="1400" dirty="0" smtClean="0"/>
              <a:t> (MARC 375)</a:t>
            </a:r>
            <a:r>
              <a:rPr lang="en-US" sz="1700" dirty="0" smtClean="0"/>
              <a:t>:</a:t>
            </a:r>
          </a:p>
          <a:p>
            <a:pPr marL="342900" lvl="0" indent="-342900">
              <a:spcBef>
                <a:spcPct val="20000"/>
              </a:spcBef>
            </a:pPr>
            <a:r>
              <a:rPr lang="en-US" sz="1700" dirty="0" smtClean="0"/>
              <a:t>Place of birth </a:t>
            </a:r>
            <a:r>
              <a:rPr lang="en-US" sz="1400" dirty="0" smtClean="0"/>
              <a:t>(MARC 370 $a)</a:t>
            </a:r>
            <a:r>
              <a:rPr lang="en-US" sz="1700" dirty="0" smtClean="0"/>
              <a:t>:</a:t>
            </a:r>
          </a:p>
          <a:p>
            <a:pPr marL="342900" lvl="0" indent="-342900">
              <a:spcBef>
                <a:spcPct val="20000"/>
              </a:spcBef>
            </a:pPr>
            <a:r>
              <a:rPr lang="en-US" sz="1700" dirty="0" smtClean="0"/>
              <a:t>Place of death </a:t>
            </a:r>
            <a:r>
              <a:rPr lang="en-US" sz="1400" dirty="0" smtClean="0"/>
              <a:t>(MARC 370 $b)</a:t>
            </a:r>
            <a:r>
              <a:rPr lang="en-US" sz="1700" dirty="0" smtClean="0"/>
              <a:t>:</a:t>
            </a:r>
          </a:p>
          <a:p>
            <a:pPr marL="342900" lvl="0" indent="-342900">
              <a:spcBef>
                <a:spcPct val="20000"/>
              </a:spcBef>
            </a:pPr>
            <a:r>
              <a:rPr lang="en-US" sz="1700" dirty="0" smtClean="0"/>
              <a:t>Country associated with the person </a:t>
            </a:r>
            <a:r>
              <a:rPr lang="en-US" sz="1400" dirty="0" smtClean="0"/>
              <a:t>(MARC 370 $c)</a:t>
            </a:r>
            <a:r>
              <a:rPr lang="en-US" sz="1700" dirty="0" smtClean="0"/>
              <a:t>: </a:t>
            </a:r>
          </a:p>
          <a:p>
            <a:pPr marL="342900" lvl="0" indent="-342900">
              <a:spcBef>
                <a:spcPct val="20000"/>
              </a:spcBef>
            </a:pPr>
            <a:r>
              <a:rPr lang="en-US" sz="1700" dirty="0" smtClean="0"/>
              <a:t>Place of residence </a:t>
            </a:r>
            <a:r>
              <a:rPr lang="en-US" sz="1400" dirty="0" smtClean="0"/>
              <a:t>(MARC 370 $e)</a:t>
            </a:r>
            <a:r>
              <a:rPr lang="en-US" sz="1700" dirty="0" smtClean="0"/>
              <a:t>:</a:t>
            </a:r>
          </a:p>
          <a:p>
            <a:pPr marL="342900" lvl="0" indent="-342900">
              <a:spcBef>
                <a:spcPct val="20000"/>
              </a:spcBef>
            </a:pPr>
            <a:r>
              <a:rPr lang="en-US" sz="1700" dirty="0" smtClean="0"/>
              <a:t>Address of the person</a:t>
            </a:r>
            <a:r>
              <a:rPr lang="en-US" sz="1400" dirty="0" smtClean="0"/>
              <a:t> (MARC 371)</a:t>
            </a:r>
            <a:r>
              <a:rPr lang="en-US" sz="1700" dirty="0" smtClean="0"/>
              <a:t>:</a:t>
            </a:r>
          </a:p>
          <a:p>
            <a:pPr marL="342900" lvl="0" indent="-342900">
              <a:spcBef>
                <a:spcPct val="20000"/>
              </a:spcBef>
            </a:pPr>
            <a:r>
              <a:rPr lang="en-US" sz="1700" dirty="0" smtClean="0"/>
              <a:t>Affiliation </a:t>
            </a:r>
            <a:r>
              <a:rPr lang="en-US" sz="1400" dirty="0" smtClean="0"/>
              <a:t>(MARC 373)</a:t>
            </a:r>
            <a:r>
              <a:rPr lang="en-US" sz="1700" dirty="0" smtClean="0"/>
              <a:t>:</a:t>
            </a:r>
          </a:p>
          <a:p>
            <a:pPr marL="342900" lvl="0" indent="-342900">
              <a:spcBef>
                <a:spcPct val="20000"/>
              </a:spcBef>
            </a:pPr>
            <a:r>
              <a:rPr lang="en-US" sz="1700" dirty="0" smtClean="0"/>
              <a:t>Language of the person </a:t>
            </a:r>
            <a:r>
              <a:rPr lang="en-US" sz="1400" dirty="0" smtClean="0"/>
              <a:t>(MARC 377)</a:t>
            </a:r>
            <a:r>
              <a:rPr lang="en-US" sz="1700" dirty="0" smtClean="0"/>
              <a:t>:</a:t>
            </a:r>
          </a:p>
          <a:p>
            <a:pPr marL="342900" lvl="0" indent="-342900">
              <a:spcBef>
                <a:spcPct val="20000"/>
              </a:spcBef>
            </a:pPr>
            <a:r>
              <a:rPr lang="en-US" sz="1700" dirty="0" smtClean="0"/>
              <a:t>Field of activity of the person </a:t>
            </a:r>
            <a:r>
              <a:rPr lang="en-US" sz="1400" dirty="0" smtClean="0"/>
              <a:t>(MARC 372)</a:t>
            </a:r>
            <a:r>
              <a:rPr lang="en-US" sz="1700" dirty="0" smtClean="0"/>
              <a:t>:</a:t>
            </a:r>
          </a:p>
          <a:p>
            <a:pPr marL="342900" indent="-342900">
              <a:spcBef>
                <a:spcPct val="20000"/>
              </a:spcBef>
            </a:pPr>
            <a:r>
              <a:rPr lang="en-US" sz="1700" dirty="0" smtClean="0"/>
              <a:t>** </a:t>
            </a:r>
            <a:r>
              <a:rPr lang="en-US" sz="1600" dirty="0" smtClean="0">
                <a:solidFill>
                  <a:schemeClr val="tx2">
                    <a:lumMod val="75000"/>
                  </a:schemeClr>
                </a:solidFill>
              </a:rPr>
              <a:t>† </a:t>
            </a:r>
            <a:r>
              <a:rPr lang="en-US" sz="1700" dirty="0" smtClean="0"/>
              <a:t>Profession or occupation </a:t>
            </a:r>
            <a:r>
              <a:rPr lang="en-US" sz="1400" dirty="0" smtClean="0"/>
              <a:t>(MARC 374)</a:t>
            </a:r>
            <a:r>
              <a:rPr lang="en-US" sz="1700" dirty="0" smtClean="0"/>
              <a:t>:</a:t>
            </a:r>
          </a:p>
          <a:p>
            <a:pPr marL="342900" indent="-342900">
              <a:spcBef>
                <a:spcPct val="20000"/>
              </a:spcBef>
            </a:pPr>
            <a:r>
              <a:rPr lang="en-US" sz="1700" dirty="0" smtClean="0"/>
              <a:t>Biographical information </a:t>
            </a:r>
            <a:r>
              <a:rPr lang="en-US" sz="1400" dirty="0" smtClean="0"/>
              <a:t>(MARC 678):</a:t>
            </a:r>
            <a:endParaRPr lang="en-US" sz="1700" dirty="0" smtClean="0"/>
          </a:p>
          <a:p>
            <a:pPr marL="342900" lvl="0" indent="-342900">
              <a:spcBef>
                <a:spcPct val="20000"/>
              </a:spcBef>
            </a:pPr>
            <a:r>
              <a:rPr lang="en-US" sz="1700" dirty="0" smtClean="0"/>
              <a:t> </a:t>
            </a:r>
            <a:endParaRPr kumimoji="0" lang="en-US" sz="17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Authorized access point for the work: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1__ __ $a</a:t>
            </a: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p:cNvSpPr txBox="1"/>
          <p:nvPr/>
        </p:nvSpPr>
        <p:spPr>
          <a:xfrm>
            <a:off x="5867400" y="4572000"/>
            <a:ext cx="3048000" cy="2062103"/>
          </a:xfrm>
          <a:prstGeom prst="rect">
            <a:avLst/>
          </a:prstGeom>
          <a:noFill/>
          <a:ln w="19050">
            <a:solidFill>
              <a:srgbClr val="FF0000"/>
            </a:solidFill>
          </a:ln>
        </p:spPr>
        <p:txBody>
          <a:bodyPr wrap="square" rtlCol="0">
            <a:spAutoFit/>
          </a:bodyPr>
          <a:lstStyle/>
          <a:p>
            <a:r>
              <a:rPr lang="en-US" sz="1600" dirty="0" smtClean="0">
                <a:solidFill>
                  <a:schemeClr val="tx2">
                    <a:lumMod val="75000"/>
                  </a:schemeClr>
                </a:solidFill>
              </a:rPr>
              <a:t>* Core element</a:t>
            </a:r>
          </a:p>
          <a:p>
            <a:r>
              <a:rPr lang="en-US" sz="1600" dirty="0" smtClean="0">
                <a:solidFill>
                  <a:schemeClr val="tx2">
                    <a:lumMod val="75000"/>
                  </a:schemeClr>
                </a:solidFill>
              </a:rPr>
              <a:t>** Core element if needed to distinguish persons with the same name</a:t>
            </a:r>
          </a:p>
          <a:p>
            <a:r>
              <a:rPr lang="en-US" sz="1600" dirty="0" smtClean="0">
                <a:solidFill>
                  <a:schemeClr val="tx2">
                    <a:lumMod val="75000"/>
                  </a:schemeClr>
                </a:solidFill>
              </a:rPr>
              <a:t>† Core element for person whose name consists of a phrase or appellation not conveying the idea of a person</a:t>
            </a:r>
            <a:endParaRPr lang="en-US" sz="1600" dirty="0">
              <a:solidFill>
                <a:schemeClr val="tx2">
                  <a:lumMod val="7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1828800" cy="1477328"/>
          </a:xfrm>
          <a:prstGeom prst="rect">
            <a:avLst/>
          </a:prstGeom>
          <a:noFill/>
        </p:spPr>
        <p:txBody>
          <a:bodyPr wrap="square" rtlCol="0">
            <a:spAutoFit/>
          </a:bodyPr>
          <a:lstStyle/>
          <a:p>
            <a:r>
              <a:rPr lang="en-US" dirty="0" smtClean="0"/>
              <a:t>Exercise 3 – Determine the authorized access point for Sheryl Deane</a:t>
            </a:r>
            <a:endParaRPr lang="en-US" dirty="0"/>
          </a:p>
        </p:txBody>
      </p:sp>
      <p:pic>
        <p:nvPicPr>
          <p:cNvPr id="6" name="Picture 5" descr="image(1).tif"/>
          <p:cNvPicPr>
            <a:picLocks noChangeAspect="1"/>
          </p:cNvPicPr>
          <p:nvPr/>
        </p:nvPicPr>
        <p:blipFill>
          <a:blip r:embed="rId3" cstate="print"/>
          <a:stretch>
            <a:fillRect/>
          </a:stretch>
        </p:blipFill>
        <p:spPr>
          <a:xfrm>
            <a:off x="1905000" y="685800"/>
            <a:ext cx="6066434" cy="572170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0000(1).jpg"/>
          <p:cNvPicPr>
            <a:picLocks noChangeAspect="1"/>
          </p:cNvPicPr>
          <p:nvPr/>
        </p:nvPicPr>
        <p:blipFill>
          <a:blip r:embed="rId2" cstate="print"/>
          <a:stretch>
            <a:fillRect/>
          </a:stretch>
        </p:blipFill>
        <p:spPr>
          <a:xfrm>
            <a:off x="1524000" y="228600"/>
            <a:ext cx="6437376" cy="63916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Info you’ve found</a:t>
            </a:r>
            <a:endParaRPr lang="en-US" dirty="0"/>
          </a:p>
        </p:txBody>
      </p:sp>
      <p:sp>
        <p:nvSpPr>
          <p:cNvPr id="3" name="Content Placeholder 2"/>
          <p:cNvSpPr>
            <a:spLocks noGrp="1"/>
          </p:cNvSpPr>
          <p:nvPr>
            <p:ph idx="1"/>
          </p:nvPr>
        </p:nvSpPr>
        <p:spPr>
          <a:xfrm>
            <a:off x="457200" y="914400"/>
            <a:ext cx="8229600" cy="5791200"/>
          </a:xfrm>
        </p:spPr>
        <p:txBody>
          <a:bodyPr>
            <a:normAutofit fontScale="62500" lnSpcReduction="20000"/>
          </a:bodyPr>
          <a:lstStyle/>
          <a:p>
            <a:r>
              <a:rPr lang="en-US" sz="3800" dirty="0" smtClean="0"/>
              <a:t>Nothing in authority file</a:t>
            </a:r>
          </a:p>
          <a:p>
            <a:r>
              <a:rPr lang="en-US" sz="3800" dirty="0" smtClean="0"/>
              <a:t>Three bib records in OCLC for recordings that have the heading Deane, Sheryl, all of which are this person</a:t>
            </a:r>
          </a:p>
          <a:p>
            <a:r>
              <a:rPr lang="en-US" sz="3800" dirty="0" smtClean="0"/>
              <a:t>Discogs.com has a web page for her:</a:t>
            </a:r>
          </a:p>
          <a:p>
            <a:pPr>
              <a:buNone/>
            </a:pPr>
            <a:r>
              <a:rPr lang="en-US" sz="3800" dirty="0" smtClean="0"/>
              <a:t>	Sheryl Deane; UK vocalist; in groups: Ruff </a:t>
            </a:r>
            <a:r>
              <a:rPr lang="en-US" sz="3800" dirty="0" err="1" smtClean="0"/>
              <a:t>Loaderz</a:t>
            </a:r>
            <a:r>
              <a:rPr lang="en-US" sz="3800" dirty="0" smtClean="0"/>
              <a:t>; West End; variations: Sheryl Duane</a:t>
            </a:r>
          </a:p>
          <a:p>
            <a:r>
              <a:rPr lang="en-US" sz="3800" dirty="0" smtClean="0"/>
              <a:t>MusicBrainz.org has a web page for her: </a:t>
            </a:r>
          </a:p>
          <a:p>
            <a:pPr>
              <a:buNone/>
            </a:pPr>
            <a:r>
              <a:rPr lang="en-US" sz="3800" dirty="0" smtClean="0"/>
              <a:t>	Sheryl Deane; person; female; United Kingdom</a:t>
            </a:r>
          </a:p>
          <a:p>
            <a:r>
              <a:rPr lang="en-US" sz="3800" dirty="0" smtClean="0"/>
              <a:t>Sandrareynolds.co.uk has a web page for her:</a:t>
            </a:r>
          </a:p>
          <a:p>
            <a:pPr>
              <a:buNone/>
            </a:pPr>
            <a:r>
              <a:rPr lang="en-US" sz="3800" dirty="0" smtClean="0"/>
              <a:t>	Sheryl Deane; skills: improvisation &amp; devising; presenting; singing; languages: English; acted in television, film, theatre, and commercials; was in a girl group; sang with a music act called The </a:t>
            </a:r>
            <a:r>
              <a:rPr lang="en-US" sz="3800" dirty="0" err="1" smtClean="0"/>
              <a:t>Thrillseekers</a:t>
            </a:r>
            <a:endParaRPr lang="en-US" sz="3800" dirty="0" smtClean="0"/>
          </a:p>
          <a:p>
            <a:r>
              <a:rPr lang="en-US" sz="3800" dirty="0" smtClean="0"/>
              <a:t>There is another Sheryl Deane who is a guitarist from Cape Town, South Africa; no recordings in OCLC, but you did find two sound files on </a:t>
            </a:r>
            <a:r>
              <a:rPr lang="en-US" sz="3800" dirty="0" err="1" smtClean="0"/>
              <a:t>Soundcloud</a:t>
            </a:r>
            <a:r>
              <a:rPr lang="en-US" sz="3800" dirty="0" smtClean="0"/>
              <a:t> of her playing Bach’s Air on G String and </a:t>
            </a:r>
            <a:r>
              <a:rPr lang="en-US" sz="3800" dirty="0" err="1" smtClean="0"/>
              <a:t>Fauré’s</a:t>
            </a:r>
            <a:r>
              <a:rPr lang="en-US" sz="3800" dirty="0" smtClean="0"/>
              <a:t> </a:t>
            </a:r>
            <a:r>
              <a:rPr lang="en-US" sz="3800" dirty="0" err="1" smtClean="0"/>
              <a:t>Pavane</a:t>
            </a:r>
            <a:r>
              <a:rPr lang="en-US" sz="3800" dirty="0" smtClean="0"/>
              <a:t>	</a:t>
            </a:r>
          </a:p>
          <a:p>
            <a:pPr>
              <a:buNone/>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228600"/>
            <a:ext cx="8610600" cy="58975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Preferred name for the person: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Date of birth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046 $f)</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Date of death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046 $g)</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Period</a:t>
            </a:r>
            <a:r>
              <a:rPr kumimoji="0" lang="en-US" sz="1700" b="0" i="0" u="none" strike="noStrike" kern="1200" cap="none" spc="0" normalizeH="0" noProof="0" dirty="0" smtClean="0">
                <a:ln>
                  <a:noFill/>
                </a:ln>
                <a:solidFill>
                  <a:schemeClr val="tx1"/>
                </a:solidFill>
                <a:effectLst/>
                <a:uLnTx/>
                <a:uFillTx/>
                <a:latin typeface="+mn-lt"/>
                <a:ea typeface="+mn-ea"/>
                <a:cs typeface="+mn-cs"/>
              </a:rPr>
              <a:t> of activity of the person</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046 $s $t)</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 Title of the person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(MARC 368 $d)</a:t>
            </a:r>
            <a:r>
              <a:rPr kumimoji="0" lang="en-US" sz="1700" b="0" i="0" u="none" strike="noStrike" kern="1200" cap="none" spc="0" normalizeH="0" baseline="0" noProof="0" dirty="0" smtClean="0">
                <a:ln>
                  <a:noFill/>
                </a:ln>
                <a:solidFill>
                  <a:schemeClr val="tx1"/>
                </a:solidFill>
                <a:effectLst/>
                <a:uLnTx/>
                <a:uFillTx/>
                <a:latin typeface="+mn-lt"/>
                <a:ea typeface="+mn-ea"/>
                <a:cs typeface="+mn-cs"/>
              </a:rPr>
              <a:t>:</a:t>
            </a:r>
          </a:p>
          <a:p>
            <a:pPr marL="342900" lvl="0" indent="-342900">
              <a:spcBef>
                <a:spcPct val="20000"/>
              </a:spcBef>
            </a:pPr>
            <a:r>
              <a:rPr lang="en-US" sz="1700" dirty="0" smtClean="0"/>
              <a:t>** Fuller form of name </a:t>
            </a:r>
            <a:r>
              <a:rPr lang="en-US" sz="1400" dirty="0" smtClean="0"/>
              <a:t>(MARC 378 $q)</a:t>
            </a:r>
            <a:r>
              <a:rPr lang="en-US" sz="1700" dirty="0" smtClean="0"/>
              <a:t>:</a:t>
            </a:r>
          </a:p>
          <a:p>
            <a:pPr marL="342900" lvl="0" indent="-342900">
              <a:spcBef>
                <a:spcPct val="20000"/>
              </a:spcBef>
            </a:pPr>
            <a:r>
              <a:rPr lang="en-US" sz="1700" dirty="0" smtClean="0"/>
              <a:t>* Other designation associated with the person </a:t>
            </a:r>
            <a:r>
              <a:rPr lang="en-US" sz="1400" dirty="0" smtClean="0"/>
              <a:t>(MARC 368 $c)</a:t>
            </a:r>
            <a:r>
              <a:rPr lang="en-US" sz="1700" dirty="0" smtClean="0"/>
              <a:t>:</a:t>
            </a:r>
          </a:p>
          <a:p>
            <a:pPr marL="342900" lvl="0" indent="-342900">
              <a:spcBef>
                <a:spcPct val="20000"/>
              </a:spcBef>
            </a:pPr>
            <a:r>
              <a:rPr lang="en-US" sz="1700" dirty="0" smtClean="0"/>
              <a:t>Gender </a:t>
            </a:r>
            <a:r>
              <a:rPr lang="en-US" sz="1400" dirty="0" smtClean="0"/>
              <a:t> (MARC 375)</a:t>
            </a:r>
            <a:r>
              <a:rPr lang="en-US" sz="1700" dirty="0" smtClean="0"/>
              <a:t>:</a:t>
            </a:r>
          </a:p>
          <a:p>
            <a:pPr marL="342900" lvl="0" indent="-342900">
              <a:spcBef>
                <a:spcPct val="20000"/>
              </a:spcBef>
            </a:pPr>
            <a:r>
              <a:rPr lang="en-US" sz="1700" dirty="0" smtClean="0"/>
              <a:t>Place of birth </a:t>
            </a:r>
            <a:r>
              <a:rPr lang="en-US" sz="1400" dirty="0" smtClean="0"/>
              <a:t>(MARC 370 $a)</a:t>
            </a:r>
            <a:r>
              <a:rPr lang="en-US" sz="1700" dirty="0" smtClean="0"/>
              <a:t>:</a:t>
            </a:r>
          </a:p>
          <a:p>
            <a:pPr marL="342900" lvl="0" indent="-342900">
              <a:spcBef>
                <a:spcPct val="20000"/>
              </a:spcBef>
            </a:pPr>
            <a:r>
              <a:rPr lang="en-US" sz="1700" dirty="0" smtClean="0"/>
              <a:t>Place of death </a:t>
            </a:r>
            <a:r>
              <a:rPr lang="en-US" sz="1400" dirty="0" smtClean="0"/>
              <a:t>(MARC 370 $b)</a:t>
            </a:r>
            <a:r>
              <a:rPr lang="en-US" sz="1700" dirty="0" smtClean="0"/>
              <a:t>:</a:t>
            </a:r>
          </a:p>
          <a:p>
            <a:pPr marL="342900" lvl="0" indent="-342900">
              <a:spcBef>
                <a:spcPct val="20000"/>
              </a:spcBef>
            </a:pPr>
            <a:r>
              <a:rPr lang="en-US" sz="1700" dirty="0" smtClean="0"/>
              <a:t>Country associated with the person </a:t>
            </a:r>
            <a:r>
              <a:rPr lang="en-US" sz="1400" dirty="0" smtClean="0"/>
              <a:t>(MARC 370 $c)</a:t>
            </a:r>
            <a:r>
              <a:rPr lang="en-US" sz="1700" dirty="0" smtClean="0"/>
              <a:t>: </a:t>
            </a:r>
          </a:p>
          <a:p>
            <a:pPr marL="342900" lvl="0" indent="-342900">
              <a:spcBef>
                <a:spcPct val="20000"/>
              </a:spcBef>
            </a:pPr>
            <a:r>
              <a:rPr lang="en-US" sz="1700" dirty="0" smtClean="0"/>
              <a:t>Place of residence </a:t>
            </a:r>
            <a:r>
              <a:rPr lang="en-US" sz="1400" dirty="0" smtClean="0"/>
              <a:t>(MARC 370 $e)</a:t>
            </a:r>
            <a:r>
              <a:rPr lang="en-US" sz="1700" dirty="0" smtClean="0"/>
              <a:t>:</a:t>
            </a:r>
          </a:p>
          <a:p>
            <a:pPr marL="342900" lvl="0" indent="-342900">
              <a:spcBef>
                <a:spcPct val="20000"/>
              </a:spcBef>
            </a:pPr>
            <a:r>
              <a:rPr lang="en-US" sz="1700" dirty="0" smtClean="0"/>
              <a:t>Address of the person</a:t>
            </a:r>
            <a:r>
              <a:rPr lang="en-US" sz="1400" dirty="0" smtClean="0"/>
              <a:t> (MARC 371)</a:t>
            </a:r>
            <a:r>
              <a:rPr lang="en-US" sz="1700" dirty="0" smtClean="0"/>
              <a:t>:</a:t>
            </a:r>
          </a:p>
          <a:p>
            <a:pPr marL="342900" lvl="0" indent="-342900">
              <a:spcBef>
                <a:spcPct val="20000"/>
              </a:spcBef>
            </a:pPr>
            <a:r>
              <a:rPr lang="en-US" sz="1700" dirty="0" smtClean="0"/>
              <a:t>Affiliation </a:t>
            </a:r>
            <a:r>
              <a:rPr lang="en-US" sz="1400" dirty="0" smtClean="0"/>
              <a:t>(MARC 373)</a:t>
            </a:r>
            <a:r>
              <a:rPr lang="en-US" sz="1700" dirty="0" smtClean="0"/>
              <a:t>:</a:t>
            </a:r>
          </a:p>
          <a:p>
            <a:pPr marL="342900" lvl="0" indent="-342900">
              <a:spcBef>
                <a:spcPct val="20000"/>
              </a:spcBef>
            </a:pPr>
            <a:r>
              <a:rPr lang="en-US" sz="1700" dirty="0" smtClean="0"/>
              <a:t>Language of the person </a:t>
            </a:r>
            <a:r>
              <a:rPr lang="en-US" sz="1400" dirty="0" smtClean="0"/>
              <a:t>(MARC 377)</a:t>
            </a:r>
            <a:r>
              <a:rPr lang="en-US" sz="1700" dirty="0" smtClean="0"/>
              <a:t>:</a:t>
            </a:r>
          </a:p>
          <a:p>
            <a:pPr marL="342900" lvl="0" indent="-342900">
              <a:spcBef>
                <a:spcPct val="20000"/>
              </a:spcBef>
            </a:pPr>
            <a:r>
              <a:rPr lang="en-US" sz="1700" dirty="0" smtClean="0"/>
              <a:t>Field of activity of the person </a:t>
            </a:r>
            <a:r>
              <a:rPr lang="en-US" sz="1400" dirty="0" smtClean="0"/>
              <a:t>(MARC 372)</a:t>
            </a:r>
            <a:r>
              <a:rPr lang="en-US" sz="1700" dirty="0" smtClean="0"/>
              <a:t>:</a:t>
            </a:r>
          </a:p>
          <a:p>
            <a:pPr marL="342900" indent="-342900">
              <a:spcBef>
                <a:spcPct val="20000"/>
              </a:spcBef>
            </a:pPr>
            <a:r>
              <a:rPr lang="en-US" sz="1700" dirty="0" smtClean="0"/>
              <a:t>** </a:t>
            </a:r>
            <a:r>
              <a:rPr lang="en-US" sz="1600" dirty="0" smtClean="0">
                <a:solidFill>
                  <a:schemeClr val="tx2">
                    <a:lumMod val="75000"/>
                  </a:schemeClr>
                </a:solidFill>
              </a:rPr>
              <a:t>† </a:t>
            </a:r>
            <a:r>
              <a:rPr lang="en-US" sz="1700" dirty="0" smtClean="0"/>
              <a:t>Profession or occupation </a:t>
            </a:r>
            <a:r>
              <a:rPr lang="en-US" sz="1400" dirty="0" smtClean="0"/>
              <a:t>(MARC 374)</a:t>
            </a:r>
            <a:r>
              <a:rPr lang="en-US" sz="1700" dirty="0" smtClean="0"/>
              <a:t>:</a:t>
            </a:r>
          </a:p>
          <a:p>
            <a:pPr marL="342900" indent="-342900">
              <a:spcBef>
                <a:spcPct val="20000"/>
              </a:spcBef>
            </a:pPr>
            <a:r>
              <a:rPr lang="en-US" sz="1700" dirty="0" smtClean="0"/>
              <a:t>Biographical information </a:t>
            </a:r>
            <a:r>
              <a:rPr lang="en-US" sz="1400" dirty="0" smtClean="0"/>
              <a:t>(MARC 678):</a:t>
            </a:r>
            <a:endParaRPr lang="en-US" sz="1700" dirty="0" smtClean="0"/>
          </a:p>
          <a:p>
            <a:pPr marL="342900" lvl="0" indent="-342900">
              <a:spcBef>
                <a:spcPct val="20000"/>
              </a:spcBef>
            </a:pPr>
            <a:r>
              <a:rPr lang="en-US" sz="1700" dirty="0" smtClean="0"/>
              <a:t> </a:t>
            </a:r>
            <a:endParaRPr kumimoji="0" lang="en-US" sz="17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Authorized access point for the work: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700" b="0" i="0" u="none" strike="noStrike" kern="1200" cap="none" spc="0" normalizeH="0" baseline="0" noProof="0" dirty="0" smtClean="0">
                <a:ln>
                  <a:noFill/>
                </a:ln>
                <a:solidFill>
                  <a:schemeClr val="tx1"/>
                </a:solidFill>
                <a:effectLst/>
                <a:uLnTx/>
                <a:uFillTx/>
                <a:latin typeface="+mn-lt"/>
                <a:ea typeface="+mn-ea"/>
                <a:cs typeface="+mn-cs"/>
              </a:rPr>
              <a:t>1__ __ $a</a:t>
            </a: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p:cNvSpPr txBox="1"/>
          <p:nvPr/>
        </p:nvSpPr>
        <p:spPr>
          <a:xfrm>
            <a:off x="5791200" y="4495800"/>
            <a:ext cx="3048000" cy="2062103"/>
          </a:xfrm>
          <a:prstGeom prst="rect">
            <a:avLst/>
          </a:prstGeom>
          <a:noFill/>
          <a:ln w="19050">
            <a:solidFill>
              <a:srgbClr val="FF0000"/>
            </a:solidFill>
          </a:ln>
        </p:spPr>
        <p:txBody>
          <a:bodyPr wrap="square" rtlCol="0">
            <a:spAutoFit/>
          </a:bodyPr>
          <a:lstStyle/>
          <a:p>
            <a:r>
              <a:rPr lang="en-US" sz="1600" dirty="0" smtClean="0">
                <a:solidFill>
                  <a:schemeClr val="tx2">
                    <a:lumMod val="75000"/>
                  </a:schemeClr>
                </a:solidFill>
              </a:rPr>
              <a:t>* Core element</a:t>
            </a:r>
          </a:p>
          <a:p>
            <a:r>
              <a:rPr lang="en-US" sz="1600" dirty="0" smtClean="0">
                <a:solidFill>
                  <a:schemeClr val="tx2">
                    <a:lumMod val="75000"/>
                  </a:schemeClr>
                </a:solidFill>
              </a:rPr>
              <a:t>** Core element if needed to distinguish persons with the same name</a:t>
            </a:r>
          </a:p>
          <a:p>
            <a:r>
              <a:rPr lang="en-US" sz="1600" dirty="0" smtClean="0">
                <a:solidFill>
                  <a:schemeClr val="tx2">
                    <a:lumMod val="75000"/>
                  </a:schemeClr>
                </a:solidFill>
              </a:rPr>
              <a:t>† Core element for person whose name consists of a phrase or appellation not conveying the idea of a person</a:t>
            </a:r>
            <a:endParaRPr lang="en-US" sz="1600" dirty="0">
              <a:solidFill>
                <a:schemeClr val="tx2">
                  <a:lumMod val="7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Family Name Exercise</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342.bmp"/>
          <p:cNvPicPr>
            <a:picLocks noChangeAspect="1"/>
          </p:cNvPicPr>
          <p:nvPr/>
        </p:nvPicPr>
        <p:blipFill>
          <a:blip r:embed="rId2" cstate="print"/>
          <a:stretch>
            <a:fillRect/>
          </a:stretch>
        </p:blipFill>
        <p:spPr>
          <a:xfrm>
            <a:off x="98672" y="56857"/>
            <a:ext cx="8946656" cy="6744285"/>
          </a:xfrm>
          <a:prstGeom prst="rect">
            <a:avLst/>
          </a:prstGeom>
        </p:spPr>
      </p:pic>
      <p:pic>
        <p:nvPicPr>
          <p:cNvPr id="4" name="Picture 3" descr="ScreenShot365.bmp"/>
          <p:cNvPicPr>
            <a:picLocks noChangeAspect="1"/>
          </p:cNvPicPr>
          <p:nvPr/>
        </p:nvPicPr>
        <p:blipFill>
          <a:blip r:embed="rId3" cstate="print"/>
          <a:stretch>
            <a:fillRect/>
          </a:stretch>
        </p:blipFill>
        <p:spPr>
          <a:xfrm>
            <a:off x="2743200" y="5257800"/>
            <a:ext cx="3084843" cy="43895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Info you’ve found</a:t>
            </a:r>
            <a:endParaRPr lang="en-US" dirty="0"/>
          </a:p>
        </p:txBody>
      </p:sp>
      <p:sp>
        <p:nvSpPr>
          <p:cNvPr id="3" name="Content Placeholder 2"/>
          <p:cNvSpPr>
            <a:spLocks noGrp="1"/>
          </p:cNvSpPr>
          <p:nvPr>
            <p:ph idx="1"/>
          </p:nvPr>
        </p:nvSpPr>
        <p:spPr>
          <a:xfrm>
            <a:off x="457200" y="1143000"/>
            <a:ext cx="8229600" cy="5410200"/>
          </a:xfrm>
        </p:spPr>
        <p:txBody>
          <a:bodyPr>
            <a:normAutofit fontScale="92500" lnSpcReduction="20000"/>
          </a:bodyPr>
          <a:lstStyle/>
          <a:p>
            <a:r>
              <a:rPr lang="en-US" dirty="0" smtClean="0"/>
              <a:t>Jim Bob and Michelle </a:t>
            </a:r>
            <a:r>
              <a:rPr lang="en-US" dirty="0" err="1" smtClean="0"/>
              <a:t>Duggar</a:t>
            </a:r>
            <a:r>
              <a:rPr lang="en-US" dirty="0" smtClean="0"/>
              <a:t> married July 21, 1984; first child, Joshua, was born March 3, 1988 </a:t>
            </a:r>
          </a:p>
          <a:p>
            <a:r>
              <a:rPr lang="en-US" dirty="0" smtClean="0"/>
              <a:t>No name authority for any family named </a:t>
            </a:r>
            <a:r>
              <a:rPr lang="en-US" dirty="0" err="1" smtClean="0"/>
              <a:t>Duggar</a:t>
            </a:r>
            <a:endParaRPr lang="en-US" dirty="0" smtClean="0"/>
          </a:p>
          <a:p>
            <a:r>
              <a:rPr lang="en-US" dirty="0" smtClean="0"/>
              <a:t>LCSH heading established:</a:t>
            </a:r>
          </a:p>
          <a:p>
            <a:pPr>
              <a:buNone/>
            </a:pPr>
            <a:r>
              <a:rPr lang="en-US" dirty="0" smtClean="0"/>
              <a:t>		100 3_ </a:t>
            </a:r>
            <a:r>
              <a:rPr lang="en-US" dirty="0" err="1" smtClean="0"/>
              <a:t>Dugger</a:t>
            </a:r>
            <a:r>
              <a:rPr lang="en-US" dirty="0" smtClean="0"/>
              <a:t> family</a:t>
            </a:r>
          </a:p>
          <a:p>
            <a:pPr>
              <a:buNone/>
            </a:pPr>
            <a:r>
              <a:rPr lang="en-US" dirty="0" smtClean="0"/>
              <a:t>		400 3_ </a:t>
            </a:r>
            <a:r>
              <a:rPr lang="en-US" dirty="0" err="1" smtClean="0"/>
              <a:t>Duggar</a:t>
            </a:r>
            <a:r>
              <a:rPr lang="en-US" dirty="0" smtClean="0"/>
              <a:t> family</a:t>
            </a:r>
          </a:p>
          <a:p>
            <a:r>
              <a:rPr lang="en-US" dirty="0" smtClean="0"/>
              <a:t>The </a:t>
            </a:r>
            <a:r>
              <a:rPr lang="en-US" dirty="0" err="1" smtClean="0"/>
              <a:t>Duggars</a:t>
            </a:r>
            <a:r>
              <a:rPr lang="en-US" dirty="0" smtClean="0"/>
              <a:t> live in </a:t>
            </a:r>
            <a:r>
              <a:rPr lang="en-US" dirty="0" err="1" smtClean="0"/>
              <a:t>Tontitown</a:t>
            </a:r>
            <a:r>
              <a:rPr lang="en-US" dirty="0" smtClean="0"/>
              <a:t>, Arkansas</a:t>
            </a:r>
          </a:p>
          <a:p>
            <a:r>
              <a:rPr lang="en-US" dirty="0" smtClean="0"/>
              <a:t>Authority records found:</a:t>
            </a:r>
          </a:p>
          <a:p>
            <a:pPr lvl="2">
              <a:buNone/>
            </a:pPr>
            <a:r>
              <a:rPr lang="en-US" sz="3200" dirty="0" smtClean="0"/>
              <a:t>100 1_ </a:t>
            </a:r>
            <a:r>
              <a:rPr lang="en-US" sz="3200" dirty="0" err="1" smtClean="0"/>
              <a:t>Duggar</a:t>
            </a:r>
            <a:r>
              <a:rPr lang="en-US" sz="3200" dirty="0" smtClean="0"/>
              <a:t>, Jim Bob</a:t>
            </a:r>
          </a:p>
          <a:p>
            <a:pPr lvl="2">
              <a:buNone/>
            </a:pPr>
            <a:r>
              <a:rPr lang="en-US" sz="3200" dirty="0" smtClean="0"/>
              <a:t>100 1_ </a:t>
            </a:r>
            <a:r>
              <a:rPr lang="en-US" sz="3200" dirty="0" err="1" smtClean="0"/>
              <a:t>Duggar</a:t>
            </a:r>
            <a:r>
              <a:rPr lang="en-US" sz="3200" dirty="0" smtClean="0"/>
              <a:t>, Michelle</a:t>
            </a:r>
          </a:p>
          <a:p>
            <a:pPr lvl="2">
              <a:buNone/>
            </a:pPr>
            <a:r>
              <a:rPr lang="en-US" sz="3200" dirty="0" smtClean="0"/>
              <a:t>151 __ </a:t>
            </a:r>
            <a:r>
              <a:rPr lang="en-US" sz="3200" dirty="0" err="1" smtClean="0"/>
              <a:t>Tontitown</a:t>
            </a:r>
            <a:r>
              <a:rPr lang="en-US" sz="3200" dirty="0" smtClean="0"/>
              <a:t> (Ark.)</a:t>
            </a:r>
          </a:p>
          <a:p>
            <a:pPr lvl="1">
              <a:buNone/>
            </a:pPr>
            <a:r>
              <a:rPr lang="en-US" sz="3200" dirty="0" smtClean="0"/>
              <a:t>		</a:t>
            </a:r>
          </a:p>
          <a:p>
            <a:pPr>
              <a:buNone/>
            </a:pPr>
            <a:endParaRPr lang="en-US" dirty="0" smtClean="0"/>
          </a:p>
          <a:p>
            <a:pPr>
              <a:buNone/>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458200" cy="5334000"/>
          </a:xfrm>
        </p:spPr>
        <p:txBody>
          <a:bodyPr>
            <a:normAutofit fontScale="92500" lnSpcReduction="10000"/>
          </a:bodyPr>
          <a:lstStyle/>
          <a:p>
            <a:pPr>
              <a:buNone/>
            </a:pPr>
            <a:r>
              <a:rPr lang="en-US" sz="3000" dirty="0" smtClean="0"/>
              <a:t>* Preferred name for the family:</a:t>
            </a:r>
          </a:p>
          <a:p>
            <a:pPr>
              <a:buNone/>
            </a:pPr>
            <a:r>
              <a:rPr lang="en-US" sz="3000" dirty="0" smtClean="0"/>
              <a:t>* Type of family </a:t>
            </a:r>
            <a:r>
              <a:rPr lang="en-US" sz="2400" dirty="0" smtClean="0"/>
              <a:t>(MARC 376 $a)</a:t>
            </a:r>
            <a:r>
              <a:rPr lang="en-US" sz="3000" dirty="0" smtClean="0"/>
              <a:t>:</a:t>
            </a:r>
            <a:endParaRPr lang="en-US" sz="3000" dirty="0" smtClean="0">
              <a:solidFill>
                <a:srgbClr val="C00000"/>
              </a:solidFill>
            </a:endParaRPr>
          </a:p>
          <a:p>
            <a:pPr>
              <a:buNone/>
            </a:pPr>
            <a:r>
              <a:rPr lang="en-US" sz="3000" dirty="0" smtClean="0"/>
              <a:t>* Date associated with the family </a:t>
            </a:r>
            <a:r>
              <a:rPr lang="en-US" sz="2400" dirty="0" smtClean="0"/>
              <a:t>(MARC 046 $s $t)</a:t>
            </a:r>
            <a:r>
              <a:rPr lang="en-US" sz="3000" dirty="0" smtClean="0"/>
              <a:t>:</a:t>
            </a:r>
            <a:endParaRPr lang="en-US" sz="3000" dirty="0" smtClean="0">
              <a:solidFill>
                <a:srgbClr val="C00000"/>
              </a:solidFill>
            </a:endParaRPr>
          </a:p>
          <a:p>
            <a:pPr>
              <a:buNone/>
            </a:pPr>
            <a:r>
              <a:rPr lang="en-US" sz="3000" dirty="0" smtClean="0"/>
              <a:t>** Place associated with the family </a:t>
            </a:r>
            <a:r>
              <a:rPr lang="en-US" sz="2400" dirty="0" smtClean="0"/>
              <a:t>(MARC 370 $c $e $f)</a:t>
            </a:r>
            <a:r>
              <a:rPr lang="en-US" sz="3000" dirty="0" smtClean="0"/>
              <a:t>:</a:t>
            </a:r>
            <a:endParaRPr lang="en-US" sz="3000" dirty="0" smtClean="0">
              <a:solidFill>
                <a:srgbClr val="C00000"/>
              </a:solidFill>
            </a:endParaRPr>
          </a:p>
          <a:p>
            <a:pPr>
              <a:buNone/>
            </a:pPr>
            <a:r>
              <a:rPr lang="en-US" sz="3000" dirty="0" smtClean="0"/>
              <a:t>** Prominent member of the family </a:t>
            </a:r>
            <a:r>
              <a:rPr lang="en-US" sz="2400" dirty="0" smtClean="0"/>
              <a:t>(MARC 376 $b)</a:t>
            </a:r>
            <a:r>
              <a:rPr lang="en-US" sz="3000" dirty="0" smtClean="0"/>
              <a:t>:</a:t>
            </a:r>
          </a:p>
          <a:p>
            <a:pPr>
              <a:buNone/>
            </a:pPr>
            <a:r>
              <a:rPr lang="en-US" sz="3000" dirty="0" smtClean="0"/>
              <a:t>Hereditary title </a:t>
            </a:r>
            <a:r>
              <a:rPr lang="en-US" sz="2400" dirty="0" smtClean="0"/>
              <a:t>(MARC 376 $c)</a:t>
            </a:r>
            <a:r>
              <a:rPr lang="en-US" sz="3000" dirty="0" smtClean="0"/>
              <a:t>:</a:t>
            </a:r>
          </a:p>
          <a:p>
            <a:pPr>
              <a:buNone/>
            </a:pPr>
            <a:r>
              <a:rPr lang="en-US" sz="3000" dirty="0" smtClean="0"/>
              <a:t>Family history </a:t>
            </a:r>
            <a:r>
              <a:rPr lang="en-US" sz="2400" dirty="0" smtClean="0"/>
              <a:t>(MARC 678)</a:t>
            </a:r>
            <a:r>
              <a:rPr lang="en-US" sz="3000" dirty="0" smtClean="0"/>
              <a:t>:</a:t>
            </a:r>
          </a:p>
          <a:p>
            <a:pPr>
              <a:buNone/>
            </a:pPr>
            <a:endParaRPr lang="en-US" sz="3000" dirty="0" smtClean="0"/>
          </a:p>
          <a:p>
            <a:pPr>
              <a:buNone/>
            </a:pPr>
            <a:r>
              <a:rPr lang="en-US" sz="3000" dirty="0" smtClean="0"/>
              <a:t>Authorized access point for the family:</a:t>
            </a:r>
          </a:p>
          <a:p>
            <a:pPr>
              <a:buNone/>
            </a:pPr>
            <a:r>
              <a:rPr lang="en-US" sz="3000" dirty="0" smtClean="0"/>
              <a:t>1__ __ $a </a:t>
            </a:r>
          </a:p>
          <a:p>
            <a:pPr>
              <a:buNone/>
            </a:pPr>
            <a:r>
              <a:rPr lang="en-US" dirty="0" smtClean="0">
                <a:latin typeface="Calibri" pitchFamily="34" charset="0"/>
              </a:rPr>
              <a:t>		</a:t>
            </a:r>
          </a:p>
          <a:p>
            <a:pPr>
              <a:buNone/>
            </a:pPr>
            <a:endParaRPr lang="en-US" dirty="0" smtClean="0">
              <a:latin typeface="Calibri" pitchFamily="34" charset="0"/>
            </a:endParaRPr>
          </a:p>
          <a:p>
            <a:pPr>
              <a:buNone/>
            </a:pPr>
            <a:endParaRPr lang="en-US" dirty="0" smtClean="0"/>
          </a:p>
          <a:p>
            <a:pPr>
              <a:buNone/>
            </a:pPr>
            <a:endParaRPr lang="en-US" dirty="0"/>
          </a:p>
        </p:txBody>
      </p:sp>
      <p:sp>
        <p:nvSpPr>
          <p:cNvPr id="4" name="TextBox 3"/>
          <p:cNvSpPr txBox="1"/>
          <p:nvPr/>
        </p:nvSpPr>
        <p:spPr>
          <a:xfrm>
            <a:off x="4495800" y="5181600"/>
            <a:ext cx="4419600" cy="1323439"/>
          </a:xfrm>
          <a:prstGeom prst="rect">
            <a:avLst/>
          </a:prstGeom>
          <a:noFill/>
          <a:ln w="19050">
            <a:solidFill>
              <a:srgbClr val="FF0000"/>
            </a:solidFill>
          </a:ln>
        </p:spPr>
        <p:txBody>
          <a:bodyPr wrap="square" rtlCol="0">
            <a:spAutoFit/>
          </a:bodyPr>
          <a:lstStyle/>
          <a:p>
            <a:r>
              <a:rPr lang="en-US" sz="2000" dirty="0" smtClean="0">
                <a:solidFill>
                  <a:schemeClr val="tx2">
                    <a:lumMod val="75000"/>
                  </a:schemeClr>
                </a:solidFill>
              </a:rPr>
              <a:t>* Core element</a:t>
            </a:r>
          </a:p>
          <a:p>
            <a:r>
              <a:rPr lang="en-US" sz="2000" dirty="0" smtClean="0">
                <a:solidFill>
                  <a:schemeClr val="tx2">
                    <a:lumMod val="75000"/>
                  </a:schemeClr>
                </a:solidFill>
              </a:rPr>
              <a:t>** Core element if needed to distinguish a family from another family with the same name </a:t>
            </a:r>
            <a:endParaRPr lang="en-US" sz="2000" dirty="0">
              <a:solidFill>
                <a:schemeClr val="tx2">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smtClean="0"/>
              <a:t>Info you’ve found</a:t>
            </a:r>
            <a:endParaRPr lang="en-US" dirty="0"/>
          </a:p>
        </p:txBody>
      </p:sp>
      <p:sp>
        <p:nvSpPr>
          <p:cNvPr id="3" name="Content Placeholder 2"/>
          <p:cNvSpPr>
            <a:spLocks noGrp="1"/>
          </p:cNvSpPr>
          <p:nvPr>
            <p:ph idx="1"/>
          </p:nvPr>
        </p:nvSpPr>
        <p:spPr>
          <a:xfrm>
            <a:off x="457200" y="1066800"/>
            <a:ext cx="8229600" cy="5562600"/>
          </a:xfrm>
        </p:spPr>
        <p:txBody>
          <a:bodyPr>
            <a:normAutofit lnSpcReduction="10000"/>
          </a:bodyPr>
          <a:lstStyle/>
          <a:p>
            <a:pPr>
              <a:buNone/>
            </a:pPr>
            <a:r>
              <a:rPr lang="en-US" dirty="0" smtClean="0"/>
              <a:t>Results of a search of the NAF for the title </a:t>
            </a:r>
            <a:r>
              <a:rPr lang="en-US" i="1" dirty="0" smtClean="0"/>
              <a:t>Edge of the world</a:t>
            </a:r>
            <a:r>
              <a:rPr lang="en-US" dirty="0" smtClean="0"/>
              <a:t>:</a:t>
            </a:r>
          </a:p>
          <a:p>
            <a:pPr>
              <a:spcBef>
                <a:spcPts val="200"/>
              </a:spcBef>
              <a:buNone/>
            </a:pPr>
            <a:endParaRPr lang="en-US" dirty="0" smtClean="0"/>
          </a:p>
          <a:p>
            <a:pPr>
              <a:buNone/>
            </a:pPr>
            <a:r>
              <a:rPr lang="en-US" sz="2400" dirty="0" smtClean="0">
                <a:latin typeface="Calibri" pitchFamily="34" charset="0"/>
                <a:cs typeface="Calibri" pitchFamily="34" charset="0"/>
              </a:rPr>
              <a:t>100 1_  </a:t>
            </a:r>
            <a:r>
              <a:rPr lang="en-US" sz="2400" dirty="0" err="1" smtClean="0">
                <a:latin typeface="Calibri" pitchFamily="34" charset="0"/>
                <a:cs typeface="Calibri" pitchFamily="34" charset="0"/>
              </a:rPr>
              <a:t>Anderman</a:t>
            </a:r>
            <a:r>
              <a:rPr lang="en-US" sz="2400" dirty="0" smtClean="0">
                <a:latin typeface="Calibri" pitchFamily="34" charset="0"/>
                <a:cs typeface="Calibri" pitchFamily="34" charset="0"/>
              </a:rPr>
              <a:t>, </a:t>
            </a:r>
            <a:r>
              <a:rPr lang="en-US" sz="2400" dirty="0" err="1" smtClean="0">
                <a:latin typeface="Calibri" pitchFamily="34" charset="0"/>
                <a:cs typeface="Calibri" pitchFamily="34" charset="0"/>
              </a:rPr>
              <a:t>Janusz</a:t>
            </a:r>
            <a:r>
              <a:rPr lang="en-US" sz="2400" dirty="0" smtClean="0">
                <a:latin typeface="Calibri" pitchFamily="34" charset="0"/>
                <a:cs typeface="Calibri" pitchFamily="34" charset="0"/>
              </a:rPr>
              <a:t>, $d 1949- $t </a:t>
            </a:r>
            <a:r>
              <a:rPr lang="en-US" sz="2400" dirty="0" err="1" smtClean="0">
                <a:latin typeface="Calibri" pitchFamily="34" charset="0"/>
                <a:cs typeface="Calibri" pitchFamily="34" charset="0"/>
              </a:rPr>
              <a:t>Kraj</a:t>
            </a:r>
            <a:r>
              <a:rPr lang="en-US" sz="2400" dirty="0" smtClean="0">
                <a:latin typeface="Calibri" pitchFamily="34" charset="0"/>
                <a:cs typeface="Calibri" pitchFamily="34" charset="0"/>
              </a:rPr>
              <a:t> </a:t>
            </a:r>
            <a:r>
              <a:rPr lang="vi-VN" sz="2400" dirty="0" smtClean="0">
                <a:latin typeface="Calibri" pitchFamily="34" charset="0"/>
                <a:cs typeface="Calibri" pitchFamily="34" charset="0"/>
              </a:rPr>
              <a:t>świata. </a:t>
            </a:r>
            <a:r>
              <a:rPr lang="en-US" sz="2400" dirty="0" smtClean="0">
                <a:latin typeface="Calibri" pitchFamily="34" charset="0"/>
                <a:cs typeface="Calibri" pitchFamily="34" charset="0"/>
              </a:rPr>
              <a:t>$l English</a:t>
            </a:r>
          </a:p>
          <a:p>
            <a:pPr>
              <a:buNone/>
            </a:pPr>
            <a:r>
              <a:rPr lang="en-US" sz="2400" dirty="0" smtClean="0">
                <a:latin typeface="Calibri" pitchFamily="34" charset="0"/>
                <a:cs typeface="Calibri" pitchFamily="34" charset="0"/>
              </a:rPr>
              <a:t>400 1_  </a:t>
            </a:r>
            <a:r>
              <a:rPr lang="en-US" sz="2400" dirty="0" err="1" smtClean="0">
                <a:latin typeface="Calibri" pitchFamily="34" charset="0"/>
                <a:cs typeface="Calibri" pitchFamily="34" charset="0"/>
              </a:rPr>
              <a:t>Anderman</a:t>
            </a:r>
            <a:r>
              <a:rPr lang="en-US" sz="2400" dirty="0" smtClean="0">
                <a:latin typeface="Calibri" pitchFamily="34" charset="0"/>
                <a:cs typeface="Calibri" pitchFamily="34" charset="0"/>
              </a:rPr>
              <a:t>, </a:t>
            </a:r>
            <a:r>
              <a:rPr lang="en-US" sz="2400" dirty="0" err="1" smtClean="0">
                <a:latin typeface="Calibri" pitchFamily="34" charset="0"/>
                <a:cs typeface="Calibri" pitchFamily="34" charset="0"/>
              </a:rPr>
              <a:t>Janusz</a:t>
            </a:r>
            <a:r>
              <a:rPr lang="en-US" sz="2400" dirty="0" smtClean="0">
                <a:latin typeface="Calibri" pitchFamily="34" charset="0"/>
                <a:cs typeface="Calibri" pitchFamily="34" charset="0"/>
              </a:rPr>
              <a:t>, $d 1949- $t Edge of the world</a:t>
            </a:r>
          </a:p>
          <a:p>
            <a:pPr>
              <a:buNone/>
            </a:pPr>
            <a:endParaRPr lang="en-US" sz="2400" dirty="0" smtClean="0">
              <a:latin typeface="Calibri" pitchFamily="34" charset="0"/>
              <a:cs typeface="Calibri" pitchFamily="34" charset="0"/>
            </a:endParaRPr>
          </a:p>
          <a:p>
            <a:pPr>
              <a:buNone/>
            </a:pPr>
            <a:r>
              <a:rPr lang="en-US" sz="2400" dirty="0" smtClean="0">
                <a:latin typeface="Calibri" pitchFamily="34" charset="0"/>
                <a:cs typeface="Calibri" pitchFamily="34" charset="0"/>
              </a:rPr>
              <a:t>100 1_  Childs, Barney. $t Edge of the world</a:t>
            </a:r>
          </a:p>
          <a:p>
            <a:pPr>
              <a:buNone/>
            </a:pPr>
            <a:endParaRPr lang="en-US" sz="2400" dirty="0" smtClean="0">
              <a:latin typeface="Calibri" pitchFamily="34" charset="0"/>
              <a:cs typeface="Calibri" pitchFamily="34" charset="0"/>
            </a:endParaRPr>
          </a:p>
          <a:p>
            <a:pPr>
              <a:buNone/>
            </a:pPr>
            <a:r>
              <a:rPr lang="en-US" sz="2400" dirty="0" smtClean="0">
                <a:latin typeface="Calibri" pitchFamily="34" charset="0"/>
                <a:cs typeface="Calibri" pitchFamily="34" charset="0"/>
              </a:rPr>
              <a:t>100 1_  Powell, Michael, $d 1905-1990. $t 200,000 feet on </a:t>
            </a:r>
            <a:r>
              <a:rPr lang="en-US" sz="2400" dirty="0" err="1" smtClean="0">
                <a:latin typeface="Calibri" pitchFamily="34" charset="0"/>
                <a:cs typeface="Calibri" pitchFamily="34" charset="0"/>
              </a:rPr>
              <a:t>Foula</a:t>
            </a:r>
            <a:endParaRPr lang="en-US" sz="2400" dirty="0" smtClean="0">
              <a:latin typeface="Calibri" pitchFamily="34" charset="0"/>
              <a:cs typeface="Calibri" pitchFamily="34" charset="0"/>
            </a:endParaRPr>
          </a:p>
          <a:p>
            <a:pPr>
              <a:buNone/>
            </a:pPr>
            <a:r>
              <a:rPr lang="en-US" sz="2400" dirty="0" smtClean="0">
                <a:latin typeface="Calibri" pitchFamily="34" charset="0"/>
                <a:cs typeface="Calibri" pitchFamily="34" charset="0"/>
              </a:rPr>
              <a:t>400 1_  Powell, Michael, $d 1905-1990. $t Edge of the world</a:t>
            </a:r>
          </a:p>
          <a:p>
            <a:pPr>
              <a:buNone/>
            </a:pPr>
            <a:endParaRPr lang="en-US" sz="2400" dirty="0" smtClean="0">
              <a:latin typeface="Calibri" pitchFamily="34" charset="0"/>
              <a:cs typeface="Calibri" pitchFamily="34" charset="0"/>
            </a:endParaRPr>
          </a:p>
          <a:p>
            <a:pPr>
              <a:buNone/>
            </a:pPr>
            <a:r>
              <a:rPr lang="en-US" sz="2400" dirty="0" smtClean="0">
                <a:latin typeface="Calibri" pitchFamily="34" charset="0"/>
                <a:cs typeface="Calibri" pitchFamily="34" charset="0"/>
              </a:rPr>
              <a:t>130 _0  Edge of the world (Motion picture)</a:t>
            </a:r>
          </a:p>
          <a:p>
            <a:pPr>
              <a:buNone/>
            </a:pPr>
            <a:r>
              <a:rPr lang="en-US" sz="2400" dirty="0" smtClean="0">
                <a:latin typeface="Calibri" pitchFamily="34" charset="0"/>
                <a:cs typeface="Calibri" pitchFamily="34" charset="0"/>
              </a:rPr>
              <a:t>			</a:t>
            </a:r>
            <a:r>
              <a:rPr lang="en-US" sz="1800" i="1" dirty="0" smtClean="0">
                <a:solidFill>
                  <a:schemeClr val="accent6">
                    <a:lumMod val="75000"/>
                  </a:schemeClr>
                </a:solidFill>
                <a:latin typeface="Calibri" pitchFamily="34" charset="0"/>
                <a:cs typeface="Calibri" pitchFamily="34" charset="0"/>
              </a:rPr>
              <a:t>SEE AUTHORITY RECORD ON NEXT PAGE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Corporate Name Exercises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077.bmp"/>
          <p:cNvPicPr>
            <a:picLocks noChangeAspect="1"/>
          </p:cNvPicPr>
          <p:nvPr/>
        </p:nvPicPr>
        <p:blipFill>
          <a:blip r:embed="rId2" cstate="print"/>
          <a:stretch>
            <a:fillRect/>
          </a:stretch>
        </p:blipFill>
        <p:spPr>
          <a:xfrm>
            <a:off x="1426961" y="0"/>
            <a:ext cx="7717039" cy="7010400"/>
          </a:xfrm>
          <a:prstGeom prst="rect">
            <a:avLst/>
          </a:prstGeom>
        </p:spPr>
      </p:pic>
      <p:sp>
        <p:nvSpPr>
          <p:cNvPr id="6" name="TextBox 5"/>
          <p:cNvSpPr txBox="1"/>
          <p:nvPr/>
        </p:nvSpPr>
        <p:spPr>
          <a:xfrm>
            <a:off x="0" y="228600"/>
            <a:ext cx="1447800" cy="3139321"/>
          </a:xfrm>
          <a:prstGeom prst="rect">
            <a:avLst/>
          </a:prstGeom>
          <a:noFill/>
        </p:spPr>
        <p:txBody>
          <a:bodyPr wrap="square" rtlCol="0">
            <a:spAutoFit/>
          </a:bodyPr>
          <a:lstStyle/>
          <a:p>
            <a:r>
              <a:rPr lang="en-US" dirty="0" smtClean="0"/>
              <a:t>Exercise 1 – Determine the authorized access point for  the festival.  Resource being cataloged is its website.</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 you’ve found</a:t>
            </a:r>
            <a:endParaRPr lang="en-US" dirty="0"/>
          </a:p>
        </p:txBody>
      </p:sp>
      <p:sp>
        <p:nvSpPr>
          <p:cNvPr id="3" name="Content Placeholder 2"/>
          <p:cNvSpPr>
            <a:spLocks noGrp="1"/>
          </p:cNvSpPr>
          <p:nvPr>
            <p:ph idx="1"/>
          </p:nvPr>
        </p:nvSpPr>
        <p:spPr/>
        <p:txBody>
          <a:bodyPr/>
          <a:lstStyle/>
          <a:p>
            <a:r>
              <a:rPr lang="en-US" dirty="0" smtClean="0"/>
              <a:t>Began in a small meeting room of a Dallas hotel in 1978</a:t>
            </a:r>
          </a:p>
          <a:p>
            <a:r>
              <a:rPr lang="en-US" dirty="0" smtClean="0"/>
              <a:t>Original name: Greater Southwest Vintage Guitar Show</a:t>
            </a:r>
          </a:p>
          <a:p>
            <a:r>
              <a:rPr lang="en-US" dirty="0" smtClean="0"/>
              <a:t>Annual event</a:t>
            </a:r>
          </a:p>
          <a:p>
            <a:r>
              <a:rPr lang="en-US" dirty="0" smtClean="0"/>
              <a:t>Since 2004 held at Dallas Market Hall</a:t>
            </a:r>
          </a:p>
          <a:p>
            <a:r>
              <a:rPr lang="en-US" dirty="0" smtClean="0"/>
              <a:t>Founded by Charley </a:t>
            </a:r>
            <a:r>
              <a:rPr lang="en-US" dirty="0" err="1" smtClean="0"/>
              <a:t>Wirz</a:t>
            </a:r>
            <a:r>
              <a:rPr lang="en-US" dirty="0" smtClean="0"/>
              <a:t>, John Brinkman, and Danny Thorpe</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153400" cy="4953714"/>
          </a:xfrm>
          <a:prstGeom prst="rect">
            <a:avLst/>
          </a:prstGeom>
          <a:noFill/>
        </p:spPr>
        <p:txBody>
          <a:bodyPr wrap="square" rtlCol="0">
            <a:spAutoFit/>
          </a:bodyPr>
          <a:lstStyle/>
          <a:p>
            <a:r>
              <a:rPr lang="en-US" dirty="0" smtClean="0"/>
              <a:t>* Preferred Name for the Corporate Body:</a:t>
            </a:r>
          </a:p>
          <a:p>
            <a:r>
              <a:rPr lang="en-US" dirty="0" smtClean="0"/>
              <a:t>* Location of Conference, Etc. (MARC 370 $e):</a:t>
            </a:r>
          </a:p>
          <a:p>
            <a:r>
              <a:rPr lang="en-US" dirty="0" smtClean="0"/>
              <a:t>** Location of Headquarters (MARC 370 $e):</a:t>
            </a:r>
          </a:p>
          <a:p>
            <a:r>
              <a:rPr lang="en-US" dirty="0" smtClean="0"/>
              <a:t>* Date of Conference, Etc. (MARC 046 $s $t):</a:t>
            </a:r>
          </a:p>
          <a:p>
            <a:r>
              <a:rPr lang="en-US" dirty="0" smtClean="0"/>
              <a:t>* Date of Establishment (MARC 046 $s): </a:t>
            </a:r>
          </a:p>
          <a:p>
            <a:r>
              <a:rPr lang="en-US" dirty="0" smtClean="0"/>
              <a:t>* Date of Termination (MARC 046 $t):</a:t>
            </a:r>
          </a:p>
          <a:p>
            <a:r>
              <a:rPr lang="en-US" dirty="0" smtClean="0"/>
              <a:t>† ††Associated Institution MARC 373):</a:t>
            </a:r>
          </a:p>
          <a:p>
            <a:r>
              <a:rPr lang="en-US" dirty="0" smtClean="0"/>
              <a:t>* Number of a Conference, Etc.:</a:t>
            </a:r>
          </a:p>
          <a:p>
            <a:r>
              <a:rPr lang="en-US" dirty="0" smtClean="0"/>
              <a:t>‡ **Other Designation Associated with the Corporate Body (MARC 368 $a $b $c):</a:t>
            </a:r>
          </a:p>
          <a:p>
            <a:r>
              <a:rPr lang="en-US" dirty="0" smtClean="0"/>
              <a:t>Language of the Corporate Body (MARC 377):</a:t>
            </a:r>
          </a:p>
          <a:p>
            <a:r>
              <a:rPr lang="en-US" dirty="0" smtClean="0"/>
              <a:t>Address of the Corporate Body (MARC 371):</a:t>
            </a:r>
          </a:p>
          <a:p>
            <a:r>
              <a:rPr lang="en-US" dirty="0" smtClean="0"/>
              <a:t>Field of Activity of the Corporate Body (MARC 372):</a:t>
            </a:r>
          </a:p>
          <a:p>
            <a:r>
              <a:rPr lang="en-US" dirty="0" smtClean="0"/>
              <a:t>Corporate History (MARC 678):</a:t>
            </a:r>
          </a:p>
          <a:p>
            <a:endParaRPr lang="en-US" dirty="0" smtClean="0"/>
          </a:p>
          <a:p>
            <a:r>
              <a:rPr lang="en-US" dirty="0" smtClean="0"/>
              <a:t>Authorized access point for the corporate body: 1__ __ $a</a:t>
            </a:r>
          </a:p>
          <a:p>
            <a:endParaRPr lang="en-US" dirty="0" smtClean="0"/>
          </a:p>
          <a:p>
            <a:endParaRPr lang="en-US" dirty="0"/>
          </a:p>
        </p:txBody>
      </p:sp>
      <p:sp>
        <p:nvSpPr>
          <p:cNvPr id="3" name="TextBox 2"/>
          <p:cNvSpPr txBox="1"/>
          <p:nvPr/>
        </p:nvSpPr>
        <p:spPr>
          <a:xfrm>
            <a:off x="533400" y="4495800"/>
            <a:ext cx="8001000" cy="2169825"/>
          </a:xfrm>
          <a:prstGeom prst="rect">
            <a:avLst/>
          </a:prstGeom>
          <a:noFill/>
          <a:ln w="19050">
            <a:solidFill>
              <a:srgbClr val="FF0000"/>
            </a:solidFill>
          </a:ln>
        </p:spPr>
        <p:txBody>
          <a:bodyPr wrap="square" rtlCol="0">
            <a:spAutoFit/>
          </a:bodyPr>
          <a:lstStyle/>
          <a:p>
            <a:r>
              <a:rPr lang="en-US" sz="1500" dirty="0" smtClean="0">
                <a:solidFill>
                  <a:schemeClr val="tx2">
                    <a:lumMod val="75000"/>
                  </a:schemeClr>
                </a:solidFill>
              </a:rPr>
              <a:t>* Core element</a:t>
            </a:r>
          </a:p>
          <a:p>
            <a:r>
              <a:rPr lang="en-US" sz="1500" dirty="0" smtClean="0">
                <a:solidFill>
                  <a:schemeClr val="tx2">
                    <a:lumMod val="75000"/>
                  </a:schemeClr>
                </a:solidFill>
              </a:rPr>
              <a:t>** Core element if needed to distinguish a corporate body from another corporate body with the same name </a:t>
            </a:r>
          </a:p>
          <a:p>
            <a:r>
              <a:rPr lang="en-US" sz="1500" dirty="0" smtClean="0">
                <a:solidFill>
                  <a:schemeClr val="tx2">
                    <a:lumMod val="75000"/>
                  </a:schemeClr>
                </a:solidFill>
              </a:rPr>
              <a:t>† Core element for conferences if name provides better identification than local place or if local place unknown or cannot be readily ascertained</a:t>
            </a:r>
          </a:p>
          <a:p>
            <a:r>
              <a:rPr lang="en-US" sz="1500" dirty="0" smtClean="0">
                <a:solidFill>
                  <a:schemeClr val="tx2">
                    <a:lumMod val="75000"/>
                  </a:schemeClr>
                </a:solidFill>
              </a:rPr>
              <a:t>†† Core element for other corporate bodies if the institution’s name provides better identification than the local place name or if the local place name is unknown or cannot be readily determined, and it is needed to distinguish the corporate body from another corporate body with the same name</a:t>
            </a:r>
          </a:p>
          <a:p>
            <a:r>
              <a:rPr lang="en-US" sz="1500" dirty="0" smtClean="0">
                <a:solidFill>
                  <a:schemeClr val="tx2">
                    <a:lumMod val="75000"/>
                  </a:schemeClr>
                </a:solidFill>
              </a:rPr>
              <a:t>‡ Core element for a body with a name that does not convey the idea of a corporate body</a:t>
            </a:r>
            <a:endParaRPr lang="en-US" sz="1500" dirty="0">
              <a:solidFill>
                <a:schemeClr val="tx2">
                  <a:lumMod val="75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082.bmp"/>
          <p:cNvPicPr>
            <a:picLocks noChangeAspect="1"/>
          </p:cNvPicPr>
          <p:nvPr/>
        </p:nvPicPr>
        <p:blipFill>
          <a:blip r:embed="rId2" cstate="print"/>
          <a:stretch>
            <a:fillRect/>
          </a:stretch>
        </p:blipFill>
        <p:spPr>
          <a:xfrm>
            <a:off x="1340443" y="243266"/>
            <a:ext cx="7803557" cy="6614734"/>
          </a:xfrm>
          <a:prstGeom prst="rect">
            <a:avLst/>
          </a:prstGeom>
        </p:spPr>
      </p:pic>
      <p:sp>
        <p:nvSpPr>
          <p:cNvPr id="4" name="TextBox 3"/>
          <p:cNvSpPr txBox="1"/>
          <p:nvPr/>
        </p:nvSpPr>
        <p:spPr>
          <a:xfrm>
            <a:off x="0" y="533400"/>
            <a:ext cx="1371600" cy="4801314"/>
          </a:xfrm>
          <a:prstGeom prst="rect">
            <a:avLst/>
          </a:prstGeom>
          <a:noFill/>
        </p:spPr>
        <p:txBody>
          <a:bodyPr wrap="square" rtlCol="0">
            <a:spAutoFit/>
          </a:bodyPr>
          <a:lstStyle/>
          <a:p>
            <a:r>
              <a:rPr lang="en-US" dirty="0" smtClean="0"/>
              <a:t>Exercise 2a – Determine the authorized access point for this festival.  Assume that you are cataloging a set of videos of plays presented over the entire history of the festival.</a:t>
            </a:r>
            <a:endParaRPr lang="en-US" dirty="0"/>
          </a:p>
        </p:txBody>
      </p:sp>
      <p:pic>
        <p:nvPicPr>
          <p:cNvPr id="5" name="Picture 4" descr="ScreenShot370.bmp"/>
          <p:cNvPicPr>
            <a:picLocks noChangeAspect="1"/>
          </p:cNvPicPr>
          <p:nvPr/>
        </p:nvPicPr>
        <p:blipFill>
          <a:blip r:embed="rId3" cstate="print"/>
          <a:stretch>
            <a:fillRect/>
          </a:stretch>
        </p:blipFill>
        <p:spPr>
          <a:xfrm>
            <a:off x="1905000" y="5867400"/>
            <a:ext cx="2110161" cy="77273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083.bmp"/>
          <p:cNvPicPr>
            <a:picLocks noChangeAspect="1"/>
          </p:cNvPicPr>
          <p:nvPr/>
        </p:nvPicPr>
        <p:blipFill>
          <a:blip r:embed="rId2" cstate="print"/>
          <a:stretch>
            <a:fillRect/>
          </a:stretch>
        </p:blipFill>
        <p:spPr>
          <a:xfrm>
            <a:off x="849086" y="0"/>
            <a:ext cx="7445828"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 you’ve found</a:t>
            </a:r>
            <a:endParaRPr lang="en-US" dirty="0"/>
          </a:p>
        </p:txBody>
      </p:sp>
      <p:sp>
        <p:nvSpPr>
          <p:cNvPr id="3" name="Content Placeholder 2"/>
          <p:cNvSpPr>
            <a:spLocks noGrp="1"/>
          </p:cNvSpPr>
          <p:nvPr>
            <p:ph idx="1"/>
          </p:nvPr>
        </p:nvSpPr>
        <p:spPr/>
        <p:txBody>
          <a:bodyPr/>
          <a:lstStyle/>
          <a:p>
            <a:pPr>
              <a:buNone/>
            </a:pPr>
            <a:r>
              <a:rPr lang="en-US" dirty="0" smtClean="0"/>
              <a:t>Name authority records:</a:t>
            </a:r>
          </a:p>
          <a:p>
            <a:pPr>
              <a:buNone/>
            </a:pPr>
            <a:r>
              <a:rPr lang="en-US" dirty="0" smtClean="0"/>
              <a:t>	110 2_ State University of New York College at 	       Brockport</a:t>
            </a:r>
          </a:p>
          <a:p>
            <a:pPr>
              <a:buNone/>
            </a:pPr>
            <a:r>
              <a:rPr lang="en-US" dirty="0" smtClean="0"/>
              <a:t>	410 2_ College at Brockport, State University 	       of New York</a:t>
            </a:r>
          </a:p>
          <a:p>
            <a:pPr>
              <a:buNone/>
            </a:pPr>
            <a:endParaRPr lang="en-US" dirty="0" smtClean="0"/>
          </a:p>
          <a:p>
            <a:pPr>
              <a:buNone/>
            </a:pPr>
            <a:r>
              <a:rPr lang="en-US" dirty="0" smtClean="0"/>
              <a:t>	151 __ Brockport (N.Y.)</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153400" cy="4953714"/>
          </a:xfrm>
          <a:prstGeom prst="rect">
            <a:avLst/>
          </a:prstGeom>
          <a:noFill/>
        </p:spPr>
        <p:txBody>
          <a:bodyPr wrap="square" rtlCol="0">
            <a:spAutoFit/>
          </a:bodyPr>
          <a:lstStyle/>
          <a:p>
            <a:r>
              <a:rPr lang="en-US" dirty="0" smtClean="0"/>
              <a:t>* Preferred Name for the Corporate Body:</a:t>
            </a:r>
          </a:p>
          <a:p>
            <a:r>
              <a:rPr lang="en-US" dirty="0" smtClean="0"/>
              <a:t>* Location of Conference, Etc. (MARC 370 $e):</a:t>
            </a:r>
          </a:p>
          <a:p>
            <a:r>
              <a:rPr lang="en-US" dirty="0" smtClean="0"/>
              <a:t>** Location of Headquarters (MARC 370 $e):</a:t>
            </a:r>
          </a:p>
          <a:p>
            <a:r>
              <a:rPr lang="en-US" dirty="0" smtClean="0"/>
              <a:t>* Date of Conference, Etc. (MARC 046 $s $t):</a:t>
            </a:r>
          </a:p>
          <a:p>
            <a:r>
              <a:rPr lang="en-US" dirty="0" smtClean="0"/>
              <a:t>* Date of Establishment (MARC 046 $s): </a:t>
            </a:r>
          </a:p>
          <a:p>
            <a:r>
              <a:rPr lang="en-US" dirty="0" smtClean="0"/>
              <a:t>* Date of Termination (MARC 046 $t):</a:t>
            </a:r>
          </a:p>
          <a:p>
            <a:r>
              <a:rPr lang="en-US" dirty="0" smtClean="0"/>
              <a:t>† ††Associated Institution MARC 373):</a:t>
            </a:r>
          </a:p>
          <a:p>
            <a:r>
              <a:rPr lang="en-US" dirty="0" smtClean="0"/>
              <a:t>* Number of a Conference, Etc.:</a:t>
            </a:r>
          </a:p>
          <a:p>
            <a:r>
              <a:rPr lang="en-US" dirty="0" smtClean="0"/>
              <a:t>‡ **Other Designation Associated with the Corporate Body (MARC 368 $a $b $c):</a:t>
            </a:r>
          </a:p>
          <a:p>
            <a:r>
              <a:rPr lang="en-US" dirty="0" smtClean="0"/>
              <a:t>Language of the Corporate Body (MARC 377):</a:t>
            </a:r>
          </a:p>
          <a:p>
            <a:r>
              <a:rPr lang="en-US" dirty="0" smtClean="0"/>
              <a:t>Address of the Corporate Body (MARC 371):</a:t>
            </a:r>
          </a:p>
          <a:p>
            <a:r>
              <a:rPr lang="en-US" dirty="0" smtClean="0"/>
              <a:t>Field of Activity of the Corporate Body (MARC 372):</a:t>
            </a:r>
          </a:p>
          <a:p>
            <a:r>
              <a:rPr lang="en-US" dirty="0" smtClean="0"/>
              <a:t>Corporate History (MARC 678):</a:t>
            </a:r>
          </a:p>
          <a:p>
            <a:endParaRPr lang="en-US" dirty="0" smtClean="0"/>
          </a:p>
          <a:p>
            <a:r>
              <a:rPr lang="en-US" dirty="0" smtClean="0"/>
              <a:t>Authorized access point for the corporate body: 1__ __ $a</a:t>
            </a:r>
          </a:p>
          <a:p>
            <a:endParaRPr lang="en-US" dirty="0" smtClean="0"/>
          </a:p>
          <a:p>
            <a:endParaRPr lang="en-US" dirty="0"/>
          </a:p>
        </p:txBody>
      </p:sp>
      <p:sp>
        <p:nvSpPr>
          <p:cNvPr id="3" name="TextBox 2"/>
          <p:cNvSpPr txBox="1"/>
          <p:nvPr/>
        </p:nvSpPr>
        <p:spPr>
          <a:xfrm>
            <a:off x="533400" y="4495800"/>
            <a:ext cx="8001000" cy="2169825"/>
          </a:xfrm>
          <a:prstGeom prst="rect">
            <a:avLst/>
          </a:prstGeom>
          <a:noFill/>
          <a:ln w="19050">
            <a:solidFill>
              <a:srgbClr val="FF0000"/>
            </a:solidFill>
          </a:ln>
        </p:spPr>
        <p:txBody>
          <a:bodyPr wrap="square" rtlCol="0">
            <a:spAutoFit/>
          </a:bodyPr>
          <a:lstStyle/>
          <a:p>
            <a:r>
              <a:rPr lang="en-US" sz="1500" dirty="0" smtClean="0">
                <a:solidFill>
                  <a:schemeClr val="tx2">
                    <a:lumMod val="75000"/>
                  </a:schemeClr>
                </a:solidFill>
              </a:rPr>
              <a:t>* Core element</a:t>
            </a:r>
          </a:p>
          <a:p>
            <a:r>
              <a:rPr lang="en-US" sz="1500" dirty="0" smtClean="0">
                <a:solidFill>
                  <a:schemeClr val="tx2">
                    <a:lumMod val="75000"/>
                  </a:schemeClr>
                </a:solidFill>
              </a:rPr>
              <a:t>** Core element if needed to distinguish a corporate body from another corporate body with the same name </a:t>
            </a:r>
          </a:p>
          <a:p>
            <a:r>
              <a:rPr lang="en-US" sz="1500" dirty="0" smtClean="0">
                <a:solidFill>
                  <a:schemeClr val="tx2">
                    <a:lumMod val="75000"/>
                  </a:schemeClr>
                </a:solidFill>
              </a:rPr>
              <a:t>† Core element for conferences if name provides better identification than local place or if local place unknown or cannot be readily ascertained</a:t>
            </a:r>
          </a:p>
          <a:p>
            <a:r>
              <a:rPr lang="en-US" sz="1500" dirty="0" smtClean="0">
                <a:solidFill>
                  <a:schemeClr val="tx2">
                    <a:lumMod val="75000"/>
                  </a:schemeClr>
                </a:solidFill>
              </a:rPr>
              <a:t>†† Core element for other corporate bodies if the institution’s name provides better identification than the local place name or if the local place name is unknown or cannot be readily determined, and it is needed to distinguish the corporate body from another corporate body with the same name</a:t>
            </a:r>
          </a:p>
          <a:p>
            <a:r>
              <a:rPr lang="en-US" sz="1500" dirty="0" smtClean="0">
                <a:solidFill>
                  <a:schemeClr val="tx2">
                    <a:lumMod val="75000"/>
                  </a:schemeClr>
                </a:solidFill>
              </a:rPr>
              <a:t>‡ Core element for a body with a name that does not convey the idea of a corporate body</a:t>
            </a:r>
            <a:endParaRPr lang="en-US" sz="1500" dirty="0">
              <a:solidFill>
                <a:schemeClr val="tx2">
                  <a:lumMod val="75000"/>
                </a:schemeClr>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085.bmp"/>
          <p:cNvPicPr>
            <a:picLocks noChangeAspect="1"/>
          </p:cNvPicPr>
          <p:nvPr/>
        </p:nvPicPr>
        <p:blipFill>
          <a:blip r:embed="rId2" cstate="print"/>
          <a:stretch>
            <a:fillRect/>
          </a:stretch>
        </p:blipFill>
        <p:spPr>
          <a:xfrm>
            <a:off x="1727791" y="0"/>
            <a:ext cx="7416209" cy="6858000"/>
          </a:xfrm>
          <a:prstGeom prst="rect">
            <a:avLst/>
          </a:prstGeom>
        </p:spPr>
      </p:pic>
      <p:sp>
        <p:nvSpPr>
          <p:cNvPr id="5" name="TextBox 4"/>
          <p:cNvSpPr txBox="1"/>
          <p:nvPr/>
        </p:nvSpPr>
        <p:spPr>
          <a:xfrm>
            <a:off x="228600" y="457200"/>
            <a:ext cx="1295400" cy="4524315"/>
          </a:xfrm>
          <a:prstGeom prst="rect">
            <a:avLst/>
          </a:prstGeom>
          <a:noFill/>
        </p:spPr>
        <p:txBody>
          <a:bodyPr wrap="square" rtlCol="0">
            <a:spAutoFit/>
          </a:bodyPr>
          <a:lstStyle/>
          <a:p>
            <a:r>
              <a:rPr lang="en-US" dirty="0" smtClean="0"/>
              <a:t>Exercise 2b – What would be the authorized access point for the festival if you had a DVD that  recorded the plays presented at this specific festival?</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153400" cy="4953714"/>
          </a:xfrm>
          <a:prstGeom prst="rect">
            <a:avLst/>
          </a:prstGeom>
          <a:noFill/>
        </p:spPr>
        <p:txBody>
          <a:bodyPr wrap="square" rtlCol="0">
            <a:spAutoFit/>
          </a:bodyPr>
          <a:lstStyle/>
          <a:p>
            <a:r>
              <a:rPr lang="en-US" dirty="0" smtClean="0"/>
              <a:t>* Preferred Name for the Corporate Body:</a:t>
            </a:r>
          </a:p>
          <a:p>
            <a:r>
              <a:rPr lang="en-US" dirty="0" smtClean="0"/>
              <a:t>* Location of Conference, Etc. (MARC 370 $e):</a:t>
            </a:r>
          </a:p>
          <a:p>
            <a:r>
              <a:rPr lang="en-US" dirty="0" smtClean="0"/>
              <a:t>** Location of Headquarters (MARC 370 $e):</a:t>
            </a:r>
          </a:p>
          <a:p>
            <a:r>
              <a:rPr lang="en-US" dirty="0" smtClean="0"/>
              <a:t>* Date of Conference, Etc. (MARC 046 $s $t):</a:t>
            </a:r>
          </a:p>
          <a:p>
            <a:r>
              <a:rPr lang="en-US" dirty="0" smtClean="0"/>
              <a:t>* Date of Establishment (MARC 046 $s): </a:t>
            </a:r>
          </a:p>
          <a:p>
            <a:r>
              <a:rPr lang="en-US" dirty="0" smtClean="0"/>
              <a:t>* Date of Termination (MARC 046 $t):</a:t>
            </a:r>
          </a:p>
          <a:p>
            <a:r>
              <a:rPr lang="en-US" dirty="0" smtClean="0"/>
              <a:t>† ††Associated Institution MARC 373):</a:t>
            </a:r>
          </a:p>
          <a:p>
            <a:r>
              <a:rPr lang="en-US" dirty="0" smtClean="0"/>
              <a:t>* Number of a Conference, Etc.:</a:t>
            </a:r>
          </a:p>
          <a:p>
            <a:r>
              <a:rPr lang="en-US" dirty="0" smtClean="0"/>
              <a:t>‡ **Other Designation Associated with the Corporate Body (MARC 368 $a $b $c):</a:t>
            </a:r>
          </a:p>
          <a:p>
            <a:r>
              <a:rPr lang="en-US" dirty="0" smtClean="0"/>
              <a:t>Language of the Corporate Body (MARC 377):</a:t>
            </a:r>
          </a:p>
          <a:p>
            <a:r>
              <a:rPr lang="en-US" dirty="0" smtClean="0"/>
              <a:t>Address of the Corporate Body (MARC 371):</a:t>
            </a:r>
          </a:p>
          <a:p>
            <a:r>
              <a:rPr lang="en-US" dirty="0" smtClean="0"/>
              <a:t>Field of Activity of the Corporate Body (MARC 372):</a:t>
            </a:r>
          </a:p>
          <a:p>
            <a:r>
              <a:rPr lang="en-US" dirty="0" smtClean="0"/>
              <a:t>Corporate History (MARC 678):</a:t>
            </a:r>
          </a:p>
          <a:p>
            <a:endParaRPr lang="en-US" dirty="0" smtClean="0"/>
          </a:p>
          <a:p>
            <a:r>
              <a:rPr lang="en-US" dirty="0" smtClean="0"/>
              <a:t>Authorized access point for the corporate body: 1__ __ $a</a:t>
            </a:r>
          </a:p>
          <a:p>
            <a:endParaRPr lang="en-US" dirty="0" smtClean="0"/>
          </a:p>
          <a:p>
            <a:endParaRPr lang="en-US" dirty="0"/>
          </a:p>
        </p:txBody>
      </p:sp>
      <p:sp>
        <p:nvSpPr>
          <p:cNvPr id="3" name="TextBox 2"/>
          <p:cNvSpPr txBox="1"/>
          <p:nvPr/>
        </p:nvSpPr>
        <p:spPr>
          <a:xfrm>
            <a:off x="533400" y="4495800"/>
            <a:ext cx="8001000" cy="2169825"/>
          </a:xfrm>
          <a:prstGeom prst="rect">
            <a:avLst/>
          </a:prstGeom>
          <a:noFill/>
          <a:ln w="19050">
            <a:solidFill>
              <a:srgbClr val="FF0000"/>
            </a:solidFill>
          </a:ln>
        </p:spPr>
        <p:txBody>
          <a:bodyPr wrap="square" rtlCol="0">
            <a:spAutoFit/>
          </a:bodyPr>
          <a:lstStyle/>
          <a:p>
            <a:r>
              <a:rPr lang="en-US" sz="1500" dirty="0" smtClean="0">
                <a:solidFill>
                  <a:schemeClr val="tx2">
                    <a:lumMod val="75000"/>
                  </a:schemeClr>
                </a:solidFill>
              </a:rPr>
              <a:t>* Core element</a:t>
            </a:r>
          </a:p>
          <a:p>
            <a:r>
              <a:rPr lang="en-US" sz="1500" dirty="0" smtClean="0">
                <a:solidFill>
                  <a:schemeClr val="tx2">
                    <a:lumMod val="75000"/>
                  </a:schemeClr>
                </a:solidFill>
              </a:rPr>
              <a:t>** Core element if needed to distinguish a corporate body from another corporate body with the same name </a:t>
            </a:r>
          </a:p>
          <a:p>
            <a:r>
              <a:rPr lang="en-US" sz="1500" dirty="0" smtClean="0">
                <a:solidFill>
                  <a:schemeClr val="tx2">
                    <a:lumMod val="75000"/>
                  </a:schemeClr>
                </a:solidFill>
              </a:rPr>
              <a:t>† Core element for conferences if name provides better identification than local place or if local place unknown or cannot be readily ascertained</a:t>
            </a:r>
          </a:p>
          <a:p>
            <a:r>
              <a:rPr lang="en-US" sz="1500" dirty="0" smtClean="0">
                <a:solidFill>
                  <a:schemeClr val="tx2">
                    <a:lumMod val="75000"/>
                  </a:schemeClr>
                </a:solidFill>
              </a:rPr>
              <a:t>†† Core element for other corporate bodies if the institution’s name provides better identification than the local place name or if the local place name is unknown or cannot be readily determined, and it is needed to distinguish the corporate body from another corporate body with the same name</a:t>
            </a:r>
          </a:p>
          <a:p>
            <a:r>
              <a:rPr lang="en-US" sz="1500" dirty="0" smtClean="0">
                <a:solidFill>
                  <a:schemeClr val="tx2">
                    <a:lumMod val="75000"/>
                  </a:schemeClr>
                </a:solidFill>
              </a:rPr>
              <a:t>‡ Core element for a body with a name that does not convey the idea of a corporate body</a:t>
            </a:r>
            <a:endParaRPr lang="en-US" sz="1500" dirty="0">
              <a:solidFill>
                <a:schemeClr val="tx2">
                  <a:lumMod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24.bmp"/>
          <p:cNvPicPr>
            <a:picLocks noChangeAspect="1"/>
          </p:cNvPicPr>
          <p:nvPr/>
        </p:nvPicPr>
        <p:blipFill>
          <a:blip r:embed="rId2" cstate="print"/>
          <a:stretch>
            <a:fillRect/>
          </a:stretch>
        </p:blipFill>
        <p:spPr>
          <a:xfrm>
            <a:off x="0" y="322718"/>
            <a:ext cx="9144000" cy="621256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3).tif"/>
          <p:cNvPicPr>
            <a:picLocks noChangeAspect="1"/>
          </p:cNvPicPr>
          <p:nvPr/>
        </p:nvPicPr>
        <p:blipFill>
          <a:blip r:embed="rId2" cstate="print"/>
          <a:stretch>
            <a:fillRect/>
          </a:stretch>
        </p:blipFill>
        <p:spPr>
          <a:xfrm>
            <a:off x="2057400" y="457200"/>
            <a:ext cx="5987186" cy="5967374"/>
          </a:xfrm>
          <a:prstGeom prst="rect">
            <a:avLst/>
          </a:prstGeom>
        </p:spPr>
      </p:pic>
      <p:sp>
        <p:nvSpPr>
          <p:cNvPr id="5" name="TextBox 4"/>
          <p:cNvSpPr txBox="1"/>
          <p:nvPr/>
        </p:nvSpPr>
        <p:spPr>
          <a:xfrm>
            <a:off x="304800" y="457200"/>
            <a:ext cx="1828800" cy="1754326"/>
          </a:xfrm>
          <a:prstGeom prst="rect">
            <a:avLst/>
          </a:prstGeom>
          <a:noFill/>
        </p:spPr>
        <p:txBody>
          <a:bodyPr wrap="square" rtlCol="0">
            <a:spAutoFit/>
          </a:bodyPr>
          <a:lstStyle/>
          <a:p>
            <a:r>
              <a:rPr lang="en-US" dirty="0" smtClean="0"/>
              <a:t>Exercise 3 – Determine the authorized access point for this corporate body</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6324600"/>
            <a:ext cx="4648200" cy="369332"/>
          </a:xfrm>
          <a:prstGeom prst="rect">
            <a:avLst/>
          </a:prstGeom>
          <a:noFill/>
        </p:spPr>
        <p:txBody>
          <a:bodyPr wrap="square" rtlCol="0">
            <a:spAutoFit/>
          </a:bodyPr>
          <a:lstStyle/>
          <a:p>
            <a:pPr algn="ctr"/>
            <a:r>
              <a:rPr lang="en-US" dirty="0" smtClean="0"/>
              <a:t>Jewel box insert</a:t>
            </a:r>
            <a:endParaRPr lang="en-US" dirty="0"/>
          </a:p>
        </p:txBody>
      </p:sp>
      <p:pic>
        <p:nvPicPr>
          <p:cNvPr id="5" name="Picture 4" descr="image(4).tif"/>
          <p:cNvPicPr>
            <a:picLocks noChangeAspect="1"/>
          </p:cNvPicPr>
          <p:nvPr/>
        </p:nvPicPr>
        <p:blipFill>
          <a:blip r:embed="rId2" cstate="print"/>
          <a:stretch>
            <a:fillRect/>
          </a:stretch>
        </p:blipFill>
        <p:spPr>
          <a:xfrm>
            <a:off x="2133600" y="609600"/>
            <a:ext cx="5638495" cy="553151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5).tif"/>
          <p:cNvPicPr>
            <a:picLocks noChangeAspect="1"/>
          </p:cNvPicPr>
          <p:nvPr/>
        </p:nvPicPr>
        <p:blipFill>
          <a:blip r:embed="rId2" cstate="print"/>
          <a:stretch>
            <a:fillRect/>
          </a:stretch>
        </p:blipFill>
        <p:spPr>
          <a:xfrm>
            <a:off x="914400" y="609600"/>
            <a:ext cx="7488936" cy="582899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087.bmp"/>
          <p:cNvPicPr>
            <a:picLocks noChangeAspect="1"/>
          </p:cNvPicPr>
          <p:nvPr/>
        </p:nvPicPr>
        <p:blipFill>
          <a:blip r:embed="rId2" cstate="print"/>
          <a:stretch>
            <a:fillRect/>
          </a:stretch>
        </p:blipFill>
        <p:spPr>
          <a:xfrm>
            <a:off x="0" y="381000"/>
            <a:ext cx="9109942" cy="598009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153400" cy="4953714"/>
          </a:xfrm>
          <a:prstGeom prst="rect">
            <a:avLst/>
          </a:prstGeom>
          <a:noFill/>
        </p:spPr>
        <p:txBody>
          <a:bodyPr wrap="square" rtlCol="0">
            <a:spAutoFit/>
          </a:bodyPr>
          <a:lstStyle/>
          <a:p>
            <a:r>
              <a:rPr lang="en-US" dirty="0" smtClean="0"/>
              <a:t>* Preferred Name for the Corporate Body:</a:t>
            </a:r>
          </a:p>
          <a:p>
            <a:r>
              <a:rPr lang="en-US" dirty="0" smtClean="0"/>
              <a:t>* Location of Conference, Etc. (MARC 370 $e):</a:t>
            </a:r>
          </a:p>
          <a:p>
            <a:r>
              <a:rPr lang="en-US" dirty="0" smtClean="0"/>
              <a:t>** Location of Headquarters (MARC 370 $e):</a:t>
            </a:r>
          </a:p>
          <a:p>
            <a:r>
              <a:rPr lang="en-US" dirty="0" smtClean="0"/>
              <a:t>* Date of Conference, Etc. (MARC 046 $s $t):</a:t>
            </a:r>
          </a:p>
          <a:p>
            <a:r>
              <a:rPr lang="en-US" dirty="0" smtClean="0"/>
              <a:t>* Date of Establishment (MARC 046 $s): </a:t>
            </a:r>
          </a:p>
          <a:p>
            <a:r>
              <a:rPr lang="en-US" dirty="0" smtClean="0"/>
              <a:t>* Date of Termination (MARC 046 $t):</a:t>
            </a:r>
          </a:p>
          <a:p>
            <a:r>
              <a:rPr lang="en-US" dirty="0" smtClean="0"/>
              <a:t>† ††Associated Institution MARC 373):</a:t>
            </a:r>
          </a:p>
          <a:p>
            <a:r>
              <a:rPr lang="en-US" dirty="0" smtClean="0"/>
              <a:t>* Number of a Conference, Etc.:</a:t>
            </a:r>
          </a:p>
          <a:p>
            <a:r>
              <a:rPr lang="en-US" dirty="0" smtClean="0"/>
              <a:t>‡ **Other Designation Associated with the Corporate Body (MARC 368 $a $b $c):</a:t>
            </a:r>
          </a:p>
          <a:p>
            <a:r>
              <a:rPr lang="en-US" dirty="0" smtClean="0"/>
              <a:t>Language of the Corporate Body (MARC 377):</a:t>
            </a:r>
          </a:p>
          <a:p>
            <a:r>
              <a:rPr lang="en-US" dirty="0" smtClean="0"/>
              <a:t>Address of the Corporate Body (MARC 371):</a:t>
            </a:r>
          </a:p>
          <a:p>
            <a:r>
              <a:rPr lang="en-US" dirty="0" smtClean="0"/>
              <a:t>Field of Activity of the Corporate Body (MARC 372):</a:t>
            </a:r>
          </a:p>
          <a:p>
            <a:r>
              <a:rPr lang="en-US" dirty="0" smtClean="0"/>
              <a:t>Corporate History (MARC 678):</a:t>
            </a:r>
          </a:p>
          <a:p>
            <a:endParaRPr lang="en-US" dirty="0" smtClean="0"/>
          </a:p>
          <a:p>
            <a:r>
              <a:rPr lang="en-US" dirty="0" smtClean="0"/>
              <a:t>Authorized access point for the corporate body: 1__ __ $a</a:t>
            </a:r>
          </a:p>
          <a:p>
            <a:endParaRPr lang="en-US" dirty="0" smtClean="0"/>
          </a:p>
          <a:p>
            <a:endParaRPr lang="en-US" dirty="0"/>
          </a:p>
        </p:txBody>
      </p:sp>
      <p:sp>
        <p:nvSpPr>
          <p:cNvPr id="3" name="TextBox 2"/>
          <p:cNvSpPr txBox="1"/>
          <p:nvPr/>
        </p:nvSpPr>
        <p:spPr>
          <a:xfrm>
            <a:off x="533400" y="4495800"/>
            <a:ext cx="8001000" cy="2169825"/>
          </a:xfrm>
          <a:prstGeom prst="rect">
            <a:avLst/>
          </a:prstGeom>
          <a:noFill/>
          <a:ln w="19050">
            <a:solidFill>
              <a:srgbClr val="FF0000"/>
            </a:solidFill>
          </a:ln>
        </p:spPr>
        <p:txBody>
          <a:bodyPr wrap="square" rtlCol="0">
            <a:spAutoFit/>
          </a:bodyPr>
          <a:lstStyle/>
          <a:p>
            <a:r>
              <a:rPr lang="en-US" sz="1500" dirty="0" smtClean="0">
                <a:solidFill>
                  <a:schemeClr val="tx2">
                    <a:lumMod val="75000"/>
                  </a:schemeClr>
                </a:solidFill>
              </a:rPr>
              <a:t>* Core element</a:t>
            </a:r>
          </a:p>
          <a:p>
            <a:r>
              <a:rPr lang="en-US" sz="1500" dirty="0" smtClean="0">
                <a:solidFill>
                  <a:schemeClr val="tx2">
                    <a:lumMod val="75000"/>
                  </a:schemeClr>
                </a:solidFill>
              </a:rPr>
              <a:t>** Core element if needed to distinguish a corporate body from another corporate body with the same name </a:t>
            </a:r>
          </a:p>
          <a:p>
            <a:r>
              <a:rPr lang="en-US" sz="1500" dirty="0" smtClean="0">
                <a:solidFill>
                  <a:schemeClr val="tx2">
                    <a:lumMod val="75000"/>
                  </a:schemeClr>
                </a:solidFill>
              </a:rPr>
              <a:t>† Core element for conferences if name provides better identification than local place or if local place unknown or cannot be readily ascertained</a:t>
            </a:r>
          </a:p>
          <a:p>
            <a:r>
              <a:rPr lang="en-US" sz="1500" dirty="0" smtClean="0">
                <a:solidFill>
                  <a:schemeClr val="tx2">
                    <a:lumMod val="75000"/>
                  </a:schemeClr>
                </a:solidFill>
              </a:rPr>
              <a:t>†† Core element for other corporate bodies if the institution’s name provides better identification than the local place name or if the local place name is unknown or cannot be readily determined, and it is needed to distinguish the corporate body from another corporate body with the same name</a:t>
            </a:r>
          </a:p>
          <a:p>
            <a:r>
              <a:rPr lang="en-US" sz="1500" dirty="0" smtClean="0">
                <a:solidFill>
                  <a:schemeClr val="tx2">
                    <a:lumMod val="75000"/>
                  </a:schemeClr>
                </a:solidFill>
              </a:rPr>
              <a:t>‡ Core element for a body with a name that does not convey the idea of a corporate body</a:t>
            </a:r>
            <a:endParaRPr lang="en-US" sz="1500" dirty="0">
              <a:solidFill>
                <a:schemeClr val="tx2">
                  <a:lumMod val="75000"/>
                </a:schemeClr>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50.bmp"/>
          <p:cNvPicPr>
            <a:picLocks noChangeAspect="1"/>
          </p:cNvPicPr>
          <p:nvPr/>
        </p:nvPicPr>
        <p:blipFill>
          <a:blip r:embed="rId2" cstate="print"/>
          <a:stretch>
            <a:fillRect/>
          </a:stretch>
        </p:blipFill>
        <p:spPr>
          <a:xfrm>
            <a:off x="0" y="685800"/>
            <a:ext cx="9144000" cy="5850959"/>
          </a:xfrm>
          <a:prstGeom prst="rect">
            <a:avLst/>
          </a:prstGeom>
        </p:spPr>
      </p:pic>
      <p:sp>
        <p:nvSpPr>
          <p:cNvPr id="3" name="TextBox 2"/>
          <p:cNvSpPr txBox="1"/>
          <p:nvPr/>
        </p:nvSpPr>
        <p:spPr>
          <a:xfrm>
            <a:off x="304800" y="152400"/>
            <a:ext cx="8305800" cy="646331"/>
          </a:xfrm>
          <a:prstGeom prst="rect">
            <a:avLst/>
          </a:prstGeom>
          <a:noFill/>
        </p:spPr>
        <p:txBody>
          <a:bodyPr wrap="square" rtlCol="0">
            <a:spAutoFit/>
          </a:bodyPr>
          <a:lstStyle/>
          <a:p>
            <a:r>
              <a:rPr lang="en-US" dirty="0" smtClean="0"/>
              <a:t>Exercise 4a – Determine the authorized access point for the corporate body related to this resource</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51.bmp"/>
          <p:cNvPicPr>
            <a:picLocks noChangeAspect="1"/>
          </p:cNvPicPr>
          <p:nvPr/>
        </p:nvPicPr>
        <p:blipFill>
          <a:blip r:embed="rId2" cstate="print"/>
          <a:stretch>
            <a:fillRect/>
          </a:stretch>
        </p:blipFill>
        <p:spPr>
          <a:xfrm>
            <a:off x="183417" y="0"/>
            <a:ext cx="8777166" cy="6858000"/>
          </a:xfrm>
          <a:prstGeom prst="rect">
            <a:avLst/>
          </a:prstGeom>
        </p:spPr>
      </p:pic>
      <p:sp>
        <p:nvSpPr>
          <p:cNvPr id="3" name="TextBox 2"/>
          <p:cNvSpPr txBox="1"/>
          <p:nvPr/>
        </p:nvSpPr>
        <p:spPr>
          <a:xfrm>
            <a:off x="5029200" y="2819400"/>
            <a:ext cx="3200400" cy="646331"/>
          </a:xfrm>
          <a:prstGeom prst="rect">
            <a:avLst/>
          </a:prstGeom>
          <a:solidFill>
            <a:schemeClr val="bg2"/>
          </a:solidFill>
          <a:ln w="19050">
            <a:solidFill>
              <a:srgbClr val="C00000"/>
            </a:solidFill>
          </a:ln>
        </p:spPr>
        <p:txBody>
          <a:bodyPr wrap="square" rtlCol="0">
            <a:spAutoFit/>
          </a:bodyPr>
          <a:lstStyle/>
          <a:p>
            <a:r>
              <a:rPr lang="en-US" dirty="0" smtClean="0">
                <a:solidFill>
                  <a:srgbClr val="C00000"/>
                </a:solidFill>
              </a:rPr>
              <a:t>Corporate body browse in OCLC authority file</a:t>
            </a:r>
            <a:endParaRPr lang="en-US" dirty="0">
              <a:solidFill>
                <a:srgbClr val="C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209.bmp"/>
          <p:cNvPicPr>
            <a:picLocks noChangeAspect="1"/>
          </p:cNvPicPr>
          <p:nvPr/>
        </p:nvPicPr>
        <p:blipFill>
          <a:blip r:embed="rId2" cstate="print"/>
          <a:stretch>
            <a:fillRect/>
          </a:stretch>
        </p:blipFill>
        <p:spPr>
          <a:xfrm>
            <a:off x="1219200" y="152400"/>
            <a:ext cx="5593565" cy="3299746"/>
          </a:xfrm>
          <a:prstGeom prst="rect">
            <a:avLst/>
          </a:prstGeom>
        </p:spPr>
      </p:pic>
      <p:pic>
        <p:nvPicPr>
          <p:cNvPr id="5" name="Picture 4" descr="ScreenShot211.bmp"/>
          <p:cNvPicPr>
            <a:picLocks noChangeAspect="1"/>
          </p:cNvPicPr>
          <p:nvPr/>
        </p:nvPicPr>
        <p:blipFill>
          <a:blip r:embed="rId3" cstate="print"/>
          <a:stretch>
            <a:fillRect/>
          </a:stretch>
        </p:blipFill>
        <p:spPr>
          <a:xfrm>
            <a:off x="1981200" y="3558254"/>
            <a:ext cx="4869602" cy="3299746"/>
          </a:xfrm>
          <a:prstGeom prst="rect">
            <a:avLst/>
          </a:prstGeom>
        </p:spPr>
      </p:pic>
      <p:pic>
        <p:nvPicPr>
          <p:cNvPr id="6" name="Picture 5" descr="ScreenShot212.bmp"/>
          <p:cNvPicPr>
            <a:picLocks noChangeAspect="1"/>
          </p:cNvPicPr>
          <p:nvPr/>
        </p:nvPicPr>
        <p:blipFill>
          <a:blip r:embed="rId4" cstate="print"/>
          <a:stretch>
            <a:fillRect/>
          </a:stretch>
        </p:blipFill>
        <p:spPr>
          <a:xfrm>
            <a:off x="5486400" y="4800600"/>
            <a:ext cx="3215919" cy="1668925"/>
          </a:xfrm>
          <a:prstGeom prst="rect">
            <a:avLst/>
          </a:prstGeom>
        </p:spPr>
      </p:pic>
      <p:sp>
        <p:nvSpPr>
          <p:cNvPr id="7" name="TextBox 6"/>
          <p:cNvSpPr txBox="1"/>
          <p:nvPr/>
        </p:nvSpPr>
        <p:spPr>
          <a:xfrm>
            <a:off x="7391400" y="228600"/>
            <a:ext cx="1371600" cy="923330"/>
          </a:xfrm>
          <a:prstGeom prst="rect">
            <a:avLst/>
          </a:prstGeom>
          <a:noFill/>
          <a:ln w="25400">
            <a:solidFill>
              <a:srgbClr val="C00000"/>
            </a:solidFill>
          </a:ln>
        </p:spPr>
        <p:txBody>
          <a:bodyPr wrap="square" rtlCol="0">
            <a:spAutoFit/>
          </a:bodyPr>
          <a:lstStyle/>
          <a:p>
            <a:r>
              <a:rPr lang="en-US" dirty="0" smtClean="0">
                <a:solidFill>
                  <a:srgbClr val="C00000"/>
                </a:solidFill>
              </a:rPr>
              <a:t>Relevant RDA Instructions</a:t>
            </a:r>
            <a:endParaRPr lang="en-US" dirty="0">
              <a:solidFill>
                <a:srgbClr val="C0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153400" cy="4953714"/>
          </a:xfrm>
          <a:prstGeom prst="rect">
            <a:avLst/>
          </a:prstGeom>
          <a:noFill/>
        </p:spPr>
        <p:txBody>
          <a:bodyPr wrap="square" rtlCol="0">
            <a:spAutoFit/>
          </a:bodyPr>
          <a:lstStyle/>
          <a:p>
            <a:r>
              <a:rPr lang="en-US" dirty="0" smtClean="0"/>
              <a:t>* Preferred Name for the Corporate Body:</a:t>
            </a:r>
          </a:p>
          <a:p>
            <a:r>
              <a:rPr lang="en-US" dirty="0" smtClean="0"/>
              <a:t>* Location of Conference, Etc. (MARC 370 $e):</a:t>
            </a:r>
          </a:p>
          <a:p>
            <a:r>
              <a:rPr lang="en-US" dirty="0" smtClean="0"/>
              <a:t>** Location of Headquarters (MARC 370 $e):</a:t>
            </a:r>
          </a:p>
          <a:p>
            <a:r>
              <a:rPr lang="en-US" dirty="0" smtClean="0"/>
              <a:t>* Date of Conference, Etc. (MARC 046 $s $t):</a:t>
            </a:r>
          </a:p>
          <a:p>
            <a:r>
              <a:rPr lang="en-US" dirty="0" smtClean="0"/>
              <a:t>* Date of Establishment (MARC 046 $s): </a:t>
            </a:r>
          </a:p>
          <a:p>
            <a:r>
              <a:rPr lang="en-US" dirty="0" smtClean="0"/>
              <a:t>* Date of Termination (MARC 046 $t):</a:t>
            </a:r>
          </a:p>
          <a:p>
            <a:r>
              <a:rPr lang="en-US" dirty="0" smtClean="0"/>
              <a:t>† ††Associated Institution MARC 373):</a:t>
            </a:r>
          </a:p>
          <a:p>
            <a:r>
              <a:rPr lang="en-US" dirty="0" smtClean="0"/>
              <a:t>* Number of a Conference, Etc.:</a:t>
            </a:r>
          </a:p>
          <a:p>
            <a:r>
              <a:rPr lang="en-US" dirty="0" smtClean="0"/>
              <a:t>‡ **Other Designation Associated with the Corporate Body (MARC 368 $a $b $c):</a:t>
            </a:r>
          </a:p>
          <a:p>
            <a:r>
              <a:rPr lang="en-US" dirty="0" smtClean="0"/>
              <a:t>Language of the Corporate Body (MARC 377):</a:t>
            </a:r>
          </a:p>
          <a:p>
            <a:r>
              <a:rPr lang="en-US" dirty="0" smtClean="0"/>
              <a:t>Address of the Corporate Body (MARC 371):</a:t>
            </a:r>
          </a:p>
          <a:p>
            <a:r>
              <a:rPr lang="en-US" dirty="0" smtClean="0"/>
              <a:t>Field of Activity of the Corporate Body (MARC 372):</a:t>
            </a:r>
          </a:p>
          <a:p>
            <a:r>
              <a:rPr lang="en-US" dirty="0" smtClean="0"/>
              <a:t>Corporate History (MARC 678):</a:t>
            </a:r>
          </a:p>
          <a:p>
            <a:endParaRPr lang="en-US" dirty="0" smtClean="0"/>
          </a:p>
          <a:p>
            <a:r>
              <a:rPr lang="en-US" dirty="0" smtClean="0"/>
              <a:t>Authorized access point for the corporate body: 1__ __ $a</a:t>
            </a:r>
          </a:p>
          <a:p>
            <a:endParaRPr lang="en-US" dirty="0" smtClean="0"/>
          </a:p>
          <a:p>
            <a:endParaRPr lang="en-US" dirty="0"/>
          </a:p>
        </p:txBody>
      </p:sp>
      <p:sp>
        <p:nvSpPr>
          <p:cNvPr id="3" name="TextBox 2"/>
          <p:cNvSpPr txBox="1"/>
          <p:nvPr/>
        </p:nvSpPr>
        <p:spPr>
          <a:xfrm>
            <a:off x="533400" y="4495800"/>
            <a:ext cx="8001000" cy="2169825"/>
          </a:xfrm>
          <a:prstGeom prst="rect">
            <a:avLst/>
          </a:prstGeom>
          <a:noFill/>
          <a:ln w="19050">
            <a:solidFill>
              <a:srgbClr val="FF0000"/>
            </a:solidFill>
          </a:ln>
        </p:spPr>
        <p:txBody>
          <a:bodyPr wrap="square" rtlCol="0">
            <a:spAutoFit/>
          </a:bodyPr>
          <a:lstStyle/>
          <a:p>
            <a:r>
              <a:rPr lang="en-US" sz="1500" dirty="0" smtClean="0">
                <a:solidFill>
                  <a:schemeClr val="tx2">
                    <a:lumMod val="75000"/>
                  </a:schemeClr>
                </a:solidFill>
              </a:rPr>
              <a:t>* Core element</a:t>
            </a:r>
          </a:p>
          <a:p>
            <a:r>
              <a:rPr lang="en-US" sz="1500" dirty="0" smtClean="0">
                <a:solidFill>
                  <a:schemeClr val="tx2">
                    <a:lumMod val="75000"/>
                  </a:schemeClr>
                </a:solidFill>
              </a:rPr>
              <a:t>** Core element if needed to distinguish a corporate body from another corporate body with the same name </a:t>
            </a:r>
          </a:p>
          <a:p>
            <a:r>
              <a:rPr lang="en-US" sz="1500" dirty="0" smtClean="0">
                <a:solidFill>
                  <a:schemeClr val="tx2">
                    <a:lumMod val="75000"/>
                  </a:schemeClr>
                </a:solidFill>
              </a:rPr>
              <a:t>† Core element for conferences if name provides better identification than local place or if local place unknown or cannot be readily ascertained</a:t>
            </a:r>
          </a:p>
          <a:p>
            <a:r>
              <a:rPr lang="en-US" sz="1500" dirty="0" smtClean="0">
                <a:solidFill>
                  <a:schemeClr val="tx2">
                    <a:lumMod val="75000"/>
                  </a:schemeClr>
                </a:solidFill>
              </a:rPr>
              <a:t>†† Core element for other corporate bodies if the institution’s name provides better identification than the local place name or if the local place name is unknown or cannot be readily determined, and it is needed to distinguish the corporate body from another corporate body with the same name</a:t>
            </a:r>
          </a:p>
          <a:p>
            <a:r>
              <a:rPr lang="en-US" sz="1500" dirty="0" smtClean="0">
                <a:solidFill>
                  <a:schemeClr val="tx2">
                    <a:lumMod val="75000"/>
                  </a:schemeClr>
                </a:solidFill>
              </a:rPr>
              <a:t>‡ Core element for a body with a name that does not convey the idea of a corporate body</a:t>
            </a:r>
            <a:endParaRPr lang="en-US" sz="1500" dirty="0">
              <a:solidFill>
                <a:schemeClr val="tx2">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 you’ve found</a:t>
            </a:r>
            <a:endParaRPr lang="en-US" dirty="0"/>
          </a:p>
        </p:txBody>
      </p:sp>
      <p:sp>
        <p:nvSpPr>
          <p:cNvPr id="3" name="Content Placeholder 2"/>
          <p:cNvSpPr>
            <a:spLocks noGrp="1"/>
          </p:cNvSpPr>
          <p:nvPr>
            <p:ph idx="1"/>
          </p:nvPr>
        </p:nvSpPr>
        <p:spPr>
          <a:xfrm>
            <a:off x="304800" y="1600200"/>
            <a:ext cx="8534400" cy="4724400"/>
          </a:xfrm>
        </p:spPr>
        <p:txBody>
          <a:bodyPr>
            <a:normAutofit/>
          </a:bodyPr>
          <a:lstStyle/>
          <a:p>
            <a:pPr>
              <a:spcBef>
                <a:spcPts val="0"/>
              </a:spcBef>
              <a:buNone/>
            </a:pPr>
            <a:r>
              <a:rPr lang="en-US" dirty="0" smtClean="0"/>
              <a:t>Results of </a:t>
            </a:r>
            <a:r>
              <a:rPr lang="en-US" dirty="0" err="1" smtClean="0"/>
              <a:t>IMDb</a:t>
            </a:r>
            <a:r>
              <a:rPr lang="en-US" dirty="0" smtClean="0"/>
              <a:t> search for </a:t>
            </a:r>
            <a:r>
              <a:rPr lang="en-US" i="1" dirty="0" smtClean="0"/>
              <a:t>Edge of the world</a:t>
            </a:r>
            <a:r>
              <a:rPr lang="en-US" dirty="0" smtClean="0"/>
              <a:t>:</a:t>
            </a:r>
          </a:p>
          <a:p>
            <a:pPr>
              <a:buNone/>
            </a:pPr>
            <a:endParaRPr lang="en-US" dirty="0" smtClean="0"/>
          </a:p>
          <a:p>
            <a:pPr>
              <a:spcBef>
                <a:spcPts val="0"/>
              </a:spcBef>
              <a:buNone/>
            </a:pPr>
            <a:r>
              <a:rPr lang="en-US" dirty="0" smtClean="0"/>
              <a:t>The Edge of the World (1937)</a:t>
            </a:r>
          </a:p>
          <a:p>
            <a:pPr>
              <a:buNone/>
            </a:pPr>
            <a:r>
              <a:rPr lang="en-US" dirty="0" smtClean="0"/>
              <a:t>The Edge of the World (2005)</a:t>
            </a:r>
          </a:p>
          <a:p>
            <a:pPr>
              <a:buNone/>
            </a:pPr>
            <a:r>
              <a:rPr lang="en-US" dirty="0" smtClean="0"/>
              <a:t>The Edge of the World (2009)</a:t>
            </a:r>
          </a:p>
          <a:p>
            <a:pPr>
              <a:buNone/>
            </a:pPr>
            <a:r>
              <a:rPr lang="en-US" dirty="0" smtClean="0"/>
              <a:t>The Edge of the World: BC’s Early Years (2010)</a:t>
            </a:r>
          </a:p>
          <a:p>
            <a:pPr>
              <a:buNone/>
            </a:pPr>
            <a:r>
              <a:rPr lang="en-US" dirty="0" smtClean="0"/>
              <a:t>Edge of the World (2011)   </a:t>
            </a:r>
            <a:r>
              <a:rPr lang="en-US" sz="2000" i="1" dirty="0" smtClean="0">
                <a:solidFill>
                  <a:schemeClr val="accent6">
                    <a:lumMod val="75000"/>
                  </a:schemeClr>
                </a:solidFill>
              </a:rPr>
              <a:t>SEE SCREENSHOT FROM </a:t>
            </a:r>
            <a:r>
              <a:rPr lang="en-US" sz="2000" i="1" dirty="0" err="1" smtClean="0">
                <a:solidFill>
                  <a:schemeClr val="accent6">
                    <a:lumMod val="75000"/>
                  </a:schemeClr>
                </a:solidFill>
              </a:rPr>
              <a:t>IMDb</a:t>
            </a:r>
            <a:endParaRPr lang="en-US" sz="2000" i="1" dirty="0" smtClean="0">
              <a:solidFill>
                <a:schemeClr val="accent6">
                  <a:lumMod val="75000"/>
                </a:schemeClr>
              </a:solidFill>
            </a:endParaRPr>
          </a:p>
          <a:p>
            <a:pPr>
              <a:buNone/>
            </a:pPr>
            <a:r>
              <a:rPr lang="en-US" dirty="0" smtClean="0"/>
              <a:t>The Edge of the World (2011)   </a:t>
            </a:r>
            <a:r>
              <a:rPr lang="en-US" sz="2000" i="1" dirty="0" smtClean="0">
                <a:solidFill>
                  <a:schemeClr val="accent6">
                    <a:lumMod val="75000"/>
                  </a:schemeClr>
                </a:solidFill>
              </a:rPr>
              <a:t>SEE SCREENSHOT FROM </a:t>
            </a:r>
            <a:r>
              <a:rPr lang="en-US" sz="2000" i="1" dirty="0" err="1" smtClean="0">
                <a:solidFill>
                  <a:schemeClr val="accent6">
                    <a:lumMod val="75000"/>
                  </a:schemeClr>
                </a:solidFill>
              </a:rPr>
              <a:t>IMDb</a:t>
            </a:r>
            <a:endParaRPr lang="en-US" sz="2000" i="1" dirty="0" smtClean="0"/>
          </a:p>
          <a:p>
            <a:pPr>
              <a:buNone/>
            </a:pPr>
            <a:endParaRPr lang="en-US" i="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7848600" cy="369332"/>
          </a:xfrm>
          <a:prstGeom prst="rect">
            <a:avLst/>
          </a:prstGeom>
          <a:noFill/>
        </p:spPr>
        <p:txBody>
          <a:bodyPr wrap="square" rtlCol="0">
            <a:spAutoFit/>
          </a:bodyPr>
          <a:lstStyle/>
          <a:p>
            <a:r>
              <a:rPr lang="en-US" dirty="0" smtClean="0"/>
              <a:t>Exercise 4b – Determine the authorized access point for the creator of this map</a:t>
            </a:r>
            <a:endParaRPr lang="en-US" dirty="0"/>
          </a:p>
        </p:txBody>
      </p:sp>
      <p:pic>
        <p:nvPicPr>
          <p:cNvPr id="4" name="Picture 3" descr="ScreenShot203.bmp"/>
          <p:cNvPicPr>
            <a:picLocks noChangeAspect="1"/>
          </p:cNvPicPr>
          <p:nvPr/>
        </p:nvPicPr>
        <p:blipFill>
          <a:blip r:embed="rId2" cstate="print"/>
          <a:stretch>
            <a:fillRect/>
          </a:stretch>
        </p:blipFill>
        <p:spPr>
          <a:xfrm>
            <a:off x="1828800" y="609600"/>
            <a:ext cx="5281118" cy="604318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206.bmp"/>
          <p:cNvPicPr>
            <a:picLocks noChangeAspect="1"/>
          </p:cNvPicPr>
          <p:nvPr/>
        </p:nvPicPr>
        <p:blipFill>
          <a:blip r:embed="rId2" cstate="print"/>
          <a:stretch>
            <a:fillRect/>
          </a:stretch>
        </p:blipFill>
        <p:spPr>
          <a:xfrm>
            <a:off x="457200" y="381000"/>
            <a:ext cx="4922947" cy="4961050"/>
          </a:xfrm>
          <a:prstGeom prst="rect">
            <a:avLst/>
          </a:prstGeom>
        </p:spPr>
      </p:pic>
      <p:pic>
        <p:nvPicPr>
          <p:cNvPr id="6" name="Picture 5" descr="ScreenShot208.bmp"/>
          <p:cNvPicPr>
            <a:picLocks noChangeAspect="1"/>
          </p:cNvPicPr>
          <p:nvPr/>
        </p:nvPicPr>
        <p:blipFill>
          <a:blip r:embed="rId3" cstate="print"/>
          <a:stretch>
            <a:fillRect/>
          </a:stretch>
        </p:blipFill>
        <p:spPr>
          <a:xfrm>
            <a:off x="4343400" y="2133600"/>
            <a:ext cx="4404742" cy="4397121"/>
          </a:xfrm>
          <a:prstGeom prst="rect">
            <a:avLst/>
          </a:prstGeom>
        </p:spPr>
      </p:pic>
      <p:sp>
        <p:nvSpPr>
          <p:cNvPr id="5" name="TextBox 4"/>
          <p:cNvSpPr txBox="1"/>
          <p:nvPr/>
        </p:nvSpPr>
        <p:spPr>
          <a:xfrm>
            <a:off x="6477000" y="304800"/>
            <a:ext cx="1371600" cy="923330"/>
          </a:xfrm>
          <a:prstGeom prst="rect">
            <a:avLst/>
          </a:prstGeom>
          <a:noFill/>
          <a:ln w="25400">
            <a:solidFill>
              <a:srgbClr val="C00000"/>
            </a:solidFill>
          </a:ln>
        </p:spPr>
        <p:txBody>
          <a:bodyPr wrap="square" rtlCol="0">
            <a:spAutoFit/>
          </a:bodyPr>
          <a:lstStyle/>
          <a:p>
            <a:r>
              <a:rPr lang="en-US" dirty="0" smtClean="0">
                <a:solidFill>
                  <a:srgbClr val="C00000"/>
                </a:solidFill>
              </a:rPr>
              <a:t>Relevant RDA Instructions</a:t>
            </a:r>
            <a:endParaRPr lang="en-US" dirty="0">
              <a:solidFill>
                <a:srgbClr val="C0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153400" cy="4953714"/>
          </a:xfrm>
          <a:prstGeom prst="rect">
            <a:avLst/>
          </a:prstGeom>
          <a:noFill/>
        </p:spPr>
        <p:txBody>
          <a:bodyPr wrap="square" rtlCol="0">
            <a:spAutoFit/>
          </a:bodyPr>
          <a:lstStyle/>
          <a:p>
            <a:r>
              <a:rPr lang="en-US" dirty="0" smtClean="0"/>
              <a:t>* Preferred Name for the Corporate Body:</a:t>
            </a:r>
          </a:p>
          <a:p>
            <a:r>
              <a:rPr lang="en-US" dirty="0" smtClean="0"/>
              <a:t>* Location of Conference, Etc. (MARC 370 $e):</a:t>
            </a:r>
          </a:p>
          <a:p>
            <a:r>
              <a:rPr lang="en-US" dirty="0" smtClean="0"/>
              <a:t>** Location of Headquarters (MARC 370 $e):</a:t>
            </a:r>
          </a:p>
          <a:p>
            <a:r>
              <a:rPr lang="en-US" dirty="0" smtClean="0"/>
              <a:t>* Date of Conference, Etc. (MARC 046 $s $t):</a:t>
            </a:r>
          </a:p>
          <a:p>
            <a:r>
              <a:rPr lang="en-US" dirty="0" smtClean="0"/>
              <a:t>* Date of Establishment (MARC 046 $s): </a:t>
            </a:r>
          </a:p>
          <a:p>
            <a:r>
              <a:rPr lang="en-US" dirty="0" smtClean="0"/>
              <a:t>* Date of Termination (MARC 046 $t):</a:t>
            </a:r>
          </a:p>
          <a:p>
            <a:r>
              <a:rPr lang="en-US" dirty="0" smtClean="0"/>
              <a:t>† ††Associated Institution MARC 373):</a:t>
            </a:r>
          </a:p>
          <a:p>
            <a:r>
              <a:rPr lang="en-US" dirty="0" smtClean="0"/>
              <a:t>* Number of a Conference, Etc.:</a:t>
            </a:r>
          </a:p>
          <a:p>
            <a:r>
              <a:rPr lang="en-US" dirty="0" smtClean="0"/>
              <a:t>‡ **Other Designation Associated with the Corporate Body (MARC 368 $a $b $c):</a:t>
            </a:r>
          </a:p>
          <a:p>
            <a:r>
              <a:rPr lang="en-US" dirty="0" smtClean="0"/>
              <a:t>Language of the Corporate Body (MARC 377):</a:t>
            </a:r>
          </a:p>
          <a:p>
            <a:r>
              <a:rPr lang="en-US" dirty="0" smtClean="0"/>
              <a:t>Address of the Corporate Body (MARC 371):</a:t>
            </a:r>
          </a:p>
          <a:p>
            <a:r>
              <a:rPr lang="en-US" dirty="0" smtClean="0"/>
              <a:t>Field of Activity of the Corporate Body (MARC 372):</a:t>
            </a:r>
          </a:p>
          <a:p>
            <a:r>
              <a:rPr lang="en-US" dirty="0" smtClean="0"/>
              <a:t>Corporate History (MARC 678):</a:t>
            </a:r>
          </a:p>
          <a:p>
            <a:endParaRPr lang="en-US" dirty="0" smtClean="0"/>
          </a:p>
          <a:p>
            <a:r>
              <a:rPr lang="en-US" dirty="0" smtClean="0"/>
              <a:t>Authorized access point for the corporate body: 1__ __ $a</a:t>
            </a:r>
          </a:p>
          <a:p>
            <a:endParaRPr lang="en-US" dirty="0" smtClean="0"/>
          </a:p>
          <a:p>
            <a:endParaRPr lang="en-US" dirty="0"/>
          </a:p>
        </p:txBody>
      </p:sp>
      <p:sp>
        <p:nvSpPr>
          <p:cNvPr id="3" name="TextBox 2"/>
          <p:cNvSpPr txBox="1"/>
          <p:nvPr/>
        </p:nvSpPr>
        <p:spPr>
          <a:xfrm>
            <a:off x="533400" y="4495800"/>
            <a:ext cx="8001000" cy="2169825"/>
          </a:xfrm>
          <a:prstGeom prst="rect">
            <a:avLst/>
          </a:prstGeom>
          <a:noFill/>
          <a:ln w="19050">
            <a:solidFill>
              <a:srgbClr val="FF0000"/>
            </a:solidFill>
          </a:ln>
        </p:spPr>
        <p:txBody>
          <a:bodyPr wrap="square" rtlCol="0">
            <a:spAutoFit/>
          </a:bodyPr>
          <a:lstStyle/>
          <a:p>
            <a:r>
              <a:rPr lang="en-US" sz="1500" dirty="0" smtClean="0">
                <a:solidFill>
                  <a:schemeClr val="tx2">
                    <a:lumMod val="75000"/>
                  </a:schemeClr>
                </a:solidFill>
              </a:rPr>
              <a:t>* Core element</a:t>
            </a:r>
          </a:p>
          <a:p>
            <a:r>
              <a:rPr lang="en-US" sz="1500" dirty="0" smtClean="0">
                <a:solidFill>
                  <a:schemeClr val="tx2">
                    <a:lumMod val="75000"/>
                  </a:schemeClr>
                </a:solidFill>
              </a:rPr>
              <a:t>** Core element if needed to distinguish a corporate body from another corporate body with the same name </a:t>
            </a:r>
          </a:p>
          <a:p>
            <a:r>
              <a:rPr lang="en-US" sz="1500" dirty="0" smtClean="0">
                <a:solidFill>
                  <a:schemeClr val="tx2">
                    <a:lumMod val="75000"/>
                  </a:schemeClr>
                </a:solidFill>
              </a:rPr>
              <a:t>† Core element for conferences if name provides better identification than local place or if local place unknown or cannot be readily ascertained</a:t>
            </a:r>
          </a:p>
          <a:p>
            <a:r>
              <a:rPr lang="en-US" sz="1500" dirty="0" smtClean="0">
                <a:solidFill>
                  <a:schemeClr val="tx2">
                    <a:lumMod val="75000"/>
                  </a:schemeClr>
                </a:solidFill>
              </a:rPr>
              <a:t>†† Core element for other corporate bodies if the institution’s name provides better identification than the local place name or if the local place name is unknown or cannot be readily determined, and it is needed to distinguish the corporate body from another corporate body with the same name</a:t>
            </a:r>
          </a:p>
          <a:p>
            <a:r>
              <a:rPr lang="en-US" sz="1500" dirty="0" smtClean="0">
                <a:solidFill>
                  <a:schemeClr val="tx2">
                    <a:lumMod val="75000"/>
                  </a:schemeClr>
                </a:solidFill>
              </a:rPr>
              <a:t>‡ Core element for a body with a name that does not convey the idea of a corporate body</a:t>
            </a:r>
            <a:endParaRPr lang="en-US" sz="1500" dirty="0">
              <a:solidFill>
                <a:schemeClr val="tx2">
                  <a:lumMod val="75000"/>
                </a:scheme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1).tif"/>
          <p:cNvPicPr>
            <a:picLocks noChangeAspect="1"/>
          </p:cNvPicPr>
          <p:nvPr/>
        </p:nvPicPr>
        <p:blipFill>
          <a:blip r:embed="rId2" cstate="print"/>
          <a:stretch>
            <a:fillRect/>
          </a:stretch>
        </p:blipFill>
        <p:spPr>
          <a:xfrm>
            <a:off x="1752600" y="381000"/>
            <a:ext cx="6533083" cy="6161837"/>
          </a:xfrm>
          <a:prstGeom prst="rect">
            <a:avLst/>
          </a:prstGeom>
        </p:spPr>
      </p:pic>
      <p:sp>
        <p:nvSpPr>
          <p:cNvPr id="7" name="TextBox 6"/>
          <p:cNvSpPr txBox="1"/>
          <p:nvPr/>
        </p:nvSpPr>
        <p:spPr>
          <a:xfrm>
            <a:off x="304800" y="304800"/>
            <a:ext cx="1524000" cy="2031325"/>
          </a:xfrm>
          <a:prstGeom prst="rect">
            <a:avLst/>
          </a:prstGeom>
          <a:noFill/>
        </p:spPr>
        <p:txBody>
          <a:bodyPr wrap="square" rtlCol="0">
            <a:spAutoFit/>
          </a:bodyPr>
          <a:lstStyle/>
          <a:p>
            <a:r>
              <a:rPr lang="en-US" dirty="0" smtClean="0"/>
              <a:t>Exercise 5 – Determine the authorized access point for The </a:t>
            </a:r>
            <a:r>
              <a:rPr lang="en-US" dirty="0" err="1" smtClean="0"/>
              <a:t>Thrillseekers</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0000.jpg"/>
          <p:cNvPicPr>
            <a:picLocks noChangeAspect="1"/>
          </p:cNvPicPr>
          <p:nvPr/>
        </p:nvPicPr>
        <p:blipFill>
          <a:blip r:embed="rId2" cstate="print"/>
          <a:stretch>
            <a:fillRect/>
          </a:stretch>
        </p:blipFill>
        <p:spPr>
          <a:xfrm>
            <a:off x="914400" y="152400"/>
            <a:ext cx="7571232" cy="6574536"/>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 you’ve found</a:t>
            </a:r>
            <a:endParaRPr lang="en-US" dirty="0"/>
          </a:p>
        </p:txBody>
      </p:sp>
      <p:sp>
        <p:nvSpPr>
          <p:cNvPr id="3" name="Content Placeholder 2"/>
          <p:cNvSpPr>
            <a:spLocks noGrp="1"/>
          </p:cNvSpPr>
          <p:nvPr>
            <p:ph idx="1"/>
          </p:nvPr>
        </p:nvSpPr>
        <p:spPr/>
        <p:txBody>
          <a:bodyPr/>
          <a:lstStyle/>
          <a:p>
            <a:r>
              <a:rPr lang="en-US" dirty="0" smtClean="0"/>
              <a:t>No authority records in OCLC</a:t>
            </a:r>
          </a:p>
          <a:p>
            <a:r>
              <a:rPr lang="en-US" dirty="0" smtClean="0"/>
              <a:t>OCLC AACR2 bib records have the following headings:  </a:t>
            </a:r>
          </a:p>
          <a:p>
            <a:pPr>
              <a:buNone/>
            </a:pPr>
            <a:r>
              <a:rPr lang="en-US" dirty="0" smtClean="0"/>
              <a:t>	110 2_ </a:t>
            </a:r>
            <a:r>
              <a:rPr lang="en-US" dirty="0" err="1" smtClean="0"/>
              <a:t>Thrillseekers</a:t>
            </a:r>
            <a:r>
              <a:rPr lang="en-US" dirty="0" smtClean="0"/>
              <a:t> (Musical group)</a:t>
            </a:r>
          </a:p>
          <a:p>
            <a:pPr>
              <a:buNone/>
            </a:pPr>
            <a:r>
              <a:rPr lang="en-US" dirty="0" smtClean="0"/>
              <a:t>	710 2_ </a:t>
            </a:r>
            <a:r>
              <a:rPr lang="en-US" dirty="0" err="1" smtClean="0"/>
              <a:t>Thrillseekers</a:t>
            </a:r>
            <a:r>
              <a:rPr lang="en-US" dirty="0" smtClean="0"/>
              <a:t> (Musical group)</a:t>
            </a:r>
          </a:p>
          <a:p>
            <a:r>
              <a:rPr lang="en-US" dirty="0" smtClean="0"/>
              <a:t>Three German National Library non-AACR2 bib records have the heading:</a:t>
            </a:r>
          </a:p>
          <a:p>
            <a:pPr>
              <a:buNone/>
            </a:pPr>
            <a:r>
              <a:rPr lang="en-US" dirty="0" smtClean="0"/>
              <a:t>	700 0_ </a:t>
            </a:r>
            <a:r>
              <a:rPr lang="en-US" dirty="0" err="1" smtClean="0"/>
              <a:t>Thrillseekers</a:t>
            </a:r>
            <a:r>
              <a:rPr lang="en-US" dirty="0" smtClean="0"/>
              <a:t>.</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 you’ve found</a:t>
            </a:r>
            <a:endParaRPr lang="en-US" dirty="0"/>
          </a:p>
        </p:txBody>
      </p:sp>
      <p:sp>
        <p:nvSpPr>
          <p:cNvPr id="3" name="Content Placeholder 2"/>
          <p:cNvSpPr>
            <a:spLocks noGrp="1"/>
          </p:cNvSpPr>
          <p:nvPr>
            <p:ph idx="1"/>
          </p:nvPr>
        </p:nvSpPr>
        <p:spPr/>
        <p:txBody>
          <a:bodyPr>
            <a:normAutofit/>
          </a:bodyPr>
          <a:lstStyle/>
          <a:p>
            <a:r>
              <a:rPr lang="en-US" dirty="0" smtClean="0"/>
              <a:t>VIAF has two authority records from the German National Library:</a:t>
            </a:r>
          </a:p>
          <a:p>
            <a:pPr>
              <a:buNone/>
            </a:pPr>
            <a:endParaRPr lang="en-US" dirty="0" smtClean="0"/>
          </a:p>
          <a:p>
            <a:pPr>
              <a:buNone/>
            </a:pPr>
            <a:r>
              <a:rPr lang="en-US" dirty="0" smtClean="0"/>
              <a:t>	</a:t>
            </a:r>
            <a:endParaRPr lang="en-US" dirty="0"/>
          </a:p>
        </p:txBody>
      </p:sp>
      <p:pic>
        <p:nvPicPr>
          <p:cNvPr id="4" name="Picture 3" descr="ScreenShot371.bmp"/>
          <p:cNvPicPr>
            <a:picLocks noChangeAspect="1"/>
          </p:cNvPicPr>
          <p:nvPr/>
        </p:nvPicPr>
        <p:blipFill>
          <a:blip r:embed="rId2" cstate="print"/>
          <a:stretch>
            <a:fillRect/>
          </a:stretch>
        </p:blipFill>
        <p:spPr>
          <a:xfrm>
            <a:off x="457200" y="2819400"/>
            <a:ext cx="8055039" cy="2682473"/>
          </a:xfrm>
          <a:prstGeom prst="rect">
            <a:avLst/>
          </a:prstGeom>
        </p:spPr>
      </p:pic>
      <p:sp>
        <p:nvSpPr>
          <p:cNvPr id="5" name="Oval 4"/>
          <p:cNvSpPr/>
          <p:nvPr/>
        </p:nvSpPr>
        <p:spPr>
          <a:xfrm>
            <a:off x="3048000" y="4419600"/>
            <a:ext cx="990600" cy="1066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372.bmp"/>
          <p:cNvPicPr>
            <a:picLocks noChangeAspect="1"/>
          </p:cNvPicPr>
          <p:nvPr/>
        </p:nvPicPr>
        <p:blipFill>
          <a:blip r:embed="rId2" cstate="print"/>
          <a:stretch>
            <a:fillRect/>
          </a:stretch>
        </p:blipFill>
        <p:spPr>
          <a:xfrm>
            <a:off x="1" y="533401"/>
            <a:ext cx="9103413" cy="5813345"/>
          </a:xfrm>
          <a:prstGeom prst="rect">
            <a:avLst/>
          </a:prstGeom>
        </p:spPr>
      </p:pic>
      <p:sp>
        <p:nvSpPr>
          <p:cNvPr id="7" name="TextBox 6"/>
          <p:cNvSpPr txBox="1"/>
          <p:nvPr/>
        </p:nvSpPr>
        <p:spPr>
          <a:xfrm>
            <a:off x="4495800" y="3886200"/>
            <a:ext cx="3200400" cy="369332"/>
          </a:xfrm>
          <a:prstGeom prst="rect">
            <a:avLst/>
          </a:prstGeom>
          <a:noFill/>
          <a:ln>
            <a:solidFill>
              <a:srgbClr val="C00000"/>
            </a:solidFill>
          </a:ln>
        </p:spPr>
        <p:txBody>
          <a:bodyPr wrap="square" rtlCol="0">
            <a:spAutoFit/>
          </a:bodyPr>
          <a:lstStyle/>
          <a:p>
            <a:pPr algn="ctr"/>
            <a:r>
              <a:rPr lang="en-US" dirty="0" err="1" smtClean="0">
                <a:solidFill>
                  <a:srgbClr val="C00000"/>
                </a:solidFill>
              </a:rPr>
              <a:t>Wirklicher</a:t>
            </a:r>
            <a:r>
              <a:rPr lang="en-US" dirty="0" smtClean="0">
                <a:solidFill>
                  <a:srgbClr val="C00000"/>
                </a:solidFill>
              </a:rPr>
              <a:t> Name = Real name</a:t>
            </a:r>
            <a:endParaRPr lang="en-US" dirty="0">
              <a:solidFill>
                <a:srgbClr val="C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More info you’ve found</a:t>
            </a:r>
            <a:endParaRPr lang="en-US" dirty="0"/>
          </a:p>
        </p:txBody>
      </p:sp>
      <p:sp>
        <p:nvSpPr>
          <p:cNvPr id="3" name="Content Placeholder 2"/>
          <p:cNvSpPr>
            <a:spLocks noGrp="1"/>
          </p:cNvSpPr>
          <p:nvPr>
            <p:ph idx="1"/>
          </p:nvPr>
        </p:nvSpPr>
        <p:spPr>
          <a:xfrm>
            <a:off x="457200" y="914400"/>
            <a:ext cx="8229600" cy="5791200"/>
          </a:xfrm>
        </p:spPr>
        <p:txBody>
          <a:bodyPr>
            <a:normAutofit fontScale="92500"/>
          </a:bodyPr>
          <a:lstStyle/>
          <a:p>
            <a:pPr>
              <a:buNone/>
            </a:pPr>
            <a:r>
              <a:rPr lang="en-US" sz="2400" dirty="0" smtClean="0"/>
              <a:t>Wikipedia: </a:t>
            </a:r>
            <a:r>
              <a:rPr lang="en-US" sz="2400" b="1" dirty="0" smtClean="0"/>
              <a:t>The </a:t>
            </a:r>
            <a:r>
              <a:rPr lang="en-US" sz="2400" b="1" dirty="0" err="1" smtClean="0"/>
              <a:t>Thrillseekers</a:t>
            </a:r>
            <a:r>
              <a:rPr lang="en-US" sz="2400" dirty="0" smtClean="0"/>
              <a:t> (born </a:t>
            </a:r>
            <a:r>
              <a:rPr lang="en-US" sz="2400" b="1" dirty="0" smtClean="0"/>
              <a:t>Steve </a:t>
            </a:r>
            <a:r>
              <a:rPr lang="en-US" sz="2400" b="1" dirty="0" err="1" smtClean="0"/>
              <a:t>Helstrip</a:t>
            </a:r>
            <a:r>
              <a:rPr lang="en-US" sz="2400" dirty="0" smtClean="0"/>
              <a:t>) is the name of an English trance DJ, record producer and </a:t>
            </a:r>
            <a:r>
              <a:rPr lang="en-US" sz="2400" dirty="0" err="1" smtClean="0"/>
              <a:t>remixer</a:t>
            </a:r>
            <a:r>
              <a:rPr lang="en-US" sz="2400" dirty="0" smtClean="0"/>
              <a:t>.  He has been at the forefront of the trance genre since the release in 1998 of his critically acclaimed track, "</a:t>
            </a:r>
            <a:r>
              <a:rPr lang="en-US" sz="2400" dirty="0" err="1" smtClean="0"/>
              <a:t>Synaesthesia</a:t>
            </a:r>
            <a:r>
              <a:rPr lang="en-US" sz="2400" dirty="0" smtClean="0"/>
              <a:t> (Fly Away).“</a:t>
            </a:r>
          </a:p>
          <a:p>
            <a:pPr>
              <a:buNone/>
            </a:pPr>
            <a:r>
              <a:rPr lang="en-US" sz="2400" dirty="0" err="1" smtClean="0"/>
              <a:t>CubeTrance</a:t>
            </a:r>
            <a:r>
              <a:rPr lang="en-US" sz="2400" dirty="0" smtClean="0"/>
              <a:t> website: U.K. based producer Steve </a:t>
            </a:r>
            <a:r>
              <a:rPr lang="en-US" sz="2400" dirty="0" err="1" smtClean="0"/>
              <a:t>Helstrip</a:t>
            </a:r>
            <a:r>
              <a:rPr lang="en-US" sz="2400" dirty="0" smtClean="0"/>
              <a:t> better known as The </a:t>
            </a:r>
            <a:r>
              <a:rPr lang="en-US" sz="2400" dirty="0" err="1" smtClean="0"/>
              <a:t>Thrillseekers</a:t>
            </a:r>
            <a:endParaRPr lang="en-US" sz="2400" dirty="0" smtClean="0"/>
          </a:p>
          <a:p>
            <a:pPr>
              <a:buNone/>
            </a:pPr>
            <a:r>
              <a:rPr lang="en-US" sz="2400" dirty="0" err="1" smtClean="0"/>
              <a:t>Discogs</a:t>
            </a:r>
            <a:r>
              <a:rPr lang="en-US" sz="2400" dirty="0" smtClean="0"/>
              <a:t> website:</a:t>
            </a:r>
          </a:p>
          <a:p>
            <a:pPr>
              <a:buNone/>
            </a:pPr>
            <a:r>
              <a:rPr lang="en-US" sz="2400" dirty="0" smtClean="0"/>
              <a:t>	</a:t>
            </a:r>
            <a:r>
              <a:rPr lang="en-US" sz="2400" b="1" dirty="0" err="1" smtClean="0"/>
              <a:t>Thrillseekers</a:t>
            </a:r>
            <a:r>
              <a:rPr lang="en-US" sz="2400" b="1" dirty="0" smtClean="0"/>
              <a:t>, The</a:t>
            </a:r>
          </a:p>
          <a:p>
            <a:pPr>
              <a:buNone/>
            </a:pPr>
            <a:r>
              <a:rPr lang="en-US" sz="2400" dirty="0" smtClean="0"/>
              <a:t>	Real Name: Steven Robin </a:t>
            </a:r>
            <a:r>
              <a:rPr lang="en-US" sz="2400" dirty="0" err="1" smtClean="0"/>
              <a:t>Helstrip</a:t>
            </a:r>
            <a:endParaRPr lang="en-US" sz="2400" dirty="0" smtClean="0"/>
          </a:p>
          <a:p>
            <a:pPr>
              <a:buNone/>
            </a:pPr>
            <a:r>
              <a:rPr lang="en-US" sz="2400" dirty="0" smtClean="0"/>
              <a:t>iTunes website: The </a:t>
            </a:r>
            <a:r>
              <a:rPr lang="en-US" sz="2400" dirty="0" err="1" smtClean="0"/>
              <a:t>Thrillseekers</a:t>
            </a:r>
            <a:r>
              <a:rPr lang="en-US" sz="2400" dirty="0" smtClean="0"/>
              <a:t>; Biography: </a:t>
            </a:r>
            <a:r>
              <a:rPr lang="en-US" sz="2400" dirty="0" err="1" smtClean="0"/>
              <a:t>Thrillseekers</a:t>
            </a:r>
            <a:r>
              <a:rPr lang="en-US" sz="2400" dirty="0" smtClean="0"/>
              <a:t> (aka Steve </a:t>
            </a:r>
            <a:r>
              <a:rPr lang="en-US" sz="2400" dirty="0" err="1" smtClean="0"/>
              <a:t>Helstrip</a:t>
            </a:r>
            <a:r>
              <a:rPr lang="en-US" sz="2400" dirty="0" smtClean="0"/>
              <a:t>) started out making music like many aspiring producers, via a home studio. Originally, </a:t>
            </a:r>
            <a:r>
              <a:rPr lang="en-US" sz="2400" dirty="0" err="1" smtClean="0"/>
              <a:t>Helstrip</a:t>
            </a:r>
            <a:r>
              <a:rPr lang="en-US" sz="2400" dirty="0" smtClean="0"/>
              <a:t> was working on video game music for a well-known video game company, when his debut 12" was picked up and aggressively promoted by trance juggernaut DJ Paul Van </a:t>
            </a:r>
            <a:r>
              <a:rPr lang="en-US" sz="2400" dirty="0" err="1" smtClean="0"/>
              <a:t>Dyk</a:t>
            </a:r>
            <a:r>
              <a:rPr lang="en-US" sz="2400" dirty="0" smtClean="0"/>
              <a:t>. After extensive studio work, </a:t>
            </a:r>
            <a:r>
              <a:rPr lang="en-US" sz="2400" dirty="0" err="1" smtClean="0"/>
              <a:t>Helstrip</a:t>
            </a:r>
            <a:r>
              <a:rPr lang="en-US" sz="2400" dirty="0" smtClean="0"/>
              <a:t> also began to pursue a DJ career.</a:t>
            </a:r>
            <a:endParaRPr lang="en-US" sz="24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227.bmp"/>
          <p:cNvPicPr>
            <a:picLocks noChangeAspect="1"/>
          </p:cNvPicPr>
          <p:nvPr/>
        </p:nvPicPr>
        <p:blipFill>
          <a:blip r:embed="rId2" cstate="print"/>
          <a:stretch>
            <a:fillRect/>
          </a:stretch>
        </p:blipFill>
        <p:spPr>
          <a:xfrm>
            <a:off x="228600" y="1143000"/>
            <a:ext cx="8689755" cy="4894230"/>
          </a:xfrm>
          <a:prstGeom prst="rect">
            <a:avLst/>
          </a:prstGeom>
        </p:spPr>
      </p:pic>
      <p:sp>
        <p:nvSpPr>
          <p:cNvPr id="4" name="TextBox 3"/>
          <p:cNvSpPr txBox="1"/>
          <p:nvPr/>
        </p:nvSpPr>
        <p:spPr>
          <a:xfrm>
            <a:off x="2514600" y="304800"/>
            <a:ext cx="4191000" cy="523220"/>
          </a:xfrm>
          <a:prstGeom prst="rect">
            <a:avLst/>
          </a:prstGeom>
          <a:noFill/>
          <a:ln w="25400">
            <a:solidFill>
              <a:srgbClr val="C00000"/>
            </a:solidFill>
          </a:ln>
        </p:spPr>
        <p:txBody>
          <a:bodyPr wrap="square" rtlCol="0">
            <a:spAutoFit/>
          </a:bodyPr>
          <a:lstStyle/>
          <a:p>
            <a:r>
              <a:rPr lang="en-US" sz="2800" dirty="0" smtClean="0">
                <a:solidFill>
                  <a:srgbClr val="C00000"/>
                </a:solidFill>
              </a:rPr>
              <a:t>Relevant RDA Instructions</a:t>
            </a:r>
            <a:endParaRPr lang="en-US" sz="2800" dirty="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19.bmp"/>
          <p:cNvPicPr>
            <a:picLocks noChangeAspect="1"/>
          </p:cNvPicPr>
          <p:nvPr/>
        </p:nvPicPr>
        <p:blipFill>
          <a:blip r:embed="rId2" cstate="print"/>
          <a:stretch>
            <a:fillRect/>
          </a:stretch>
        </p:blipFill>
        <p:spPr>
          <a:xfrm>
            <a:off x="457200" y="57862"/>
            <a:ext cx="8354694" cy="680013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228.bmp"/>
          <p:cNvPicPr>
            <a:picLocks noChangeAspect="1"/>
          </p:cNvPicPr>
          <p:nvPr/>
        </p:nvPicPr>
        <p:blipFill>
          <a:blip r:embed="rId3" cstate="print"/>
          <a:stretch>
            <a:fillRect/>
          </a:stretch>
        </p:blipFill>
        <p:spPr>
          <a:xfrm>
            <a:off x="1600200" y="457200"/>
            <a:ext cx="6437935" cy="6027181"/>
          </a:xfrm>
          <a:prstGeom prst="rect">
            <a:avLst/>
          </a:prstGeom>
        </p:spPr>
      </p:pic>
      <p:sp>
        <p:nvSpPr>
          <p:cNvPr id="4" name="TextBox 3"/>
          <p:cNvSpPr txBox="1"/>
          <p:nvPr/>
        </p:nvSpPr>
        <p:spPr>
          <a:xfrm>
            <a:off x="228600" y="2057400"/>
            <a:ext cx="2133600" cy="954107"/>
          </a:xfrm>
          <a:prstGeom prst="rect">
            <a:avLst/>
          </a:prstGeom>
          <a:noFill/>
          <a:ln w="25400">
            <a:solidFill>
              <a:srgbClr val="C00000"/>
            </a:solidFill>
          </a:ln>
        </p:spPr>
        <p:txBody>
          <a:bodyPr wrap="square" rtlCol="0">
            <a:spAutoFit/>
          </a:bodyPr>
          <a:lstStyle/>
          <a:p>
            <a:r>
              <a:rPr lang="en-US" sz="2800" dirty="0" smtClean="0">
                <a:solidFill>
                  <a:srgbClr val="C00000"/>
                </a:solidFill>
              </a:rPr>
              <a:t>Relevant RDA Instructions</a:t>
            </a:r>
            <a:endParaRPr lang="en-US" sz="2800" dirty="0">
              <a:solidFill>
                <a:srgbClr val="C0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231.bmp"/>
          <p:cNvPicPr>
            <a:picLocks noChangeAspect="1"/>
          </p:cNvPicPr>
          <p:nvPr/>
        </p:nvPicPr>
        <p:blipFill>
          <a:blip r:embed="rId2" cstate="print"/>
          <a:stretch>
            <a:fillRect/>
          </a:stretch>
        </p:blipFill>
        <p:spPr>
          <a:xfrm>
            <a:off x="1219200" y="457200"/>
            <a:ext cx="6867739" cy="5925826"/>
          </a:xfrm>
          <a:prstGeom prst="rect">
            <a:avLst/>
          </a:prstGeom>
        </p:spPr>
      </p:pic>
      <p:sp>
        <p:nvSpPr>
          <p:cNvPr id="3" name="TextBox 2"/>
          <p:cNvSpPr txBox="1"/>
          <p:nvPr/>
        </p:nvSpPr>
        <p:spPr>
          <a:xfrm>
            <a:off x="228600" y="1752600"/>
            <a:ext cx="1905000" cy="1384995"/>
          </a:xfrm>
          <a:prstGeom prst="rect">
            <a:avLst/>
          </a:prstGeom>
          <a:noFill/>
          <a:ln w="25400">
            <a:solidFill>
              <a:srgbClr val="C00000"/>
            </a:solidFill>
          </a:ln>
        </p:spPr>
        <p:txBody>
          <a:bodyPr wrap="square" rtlCol="0">
            <a:spAutoFit/>
          </a:bodyPr>
          <a:lstStyle/>
          <a:p>
            <a:r>
              <a:rPr lang="en-US" sz="2800" dirty="0" smtClean="0">
                <a:solidFill>
                  <a:srgbClr val="C00000"/>
                </a:solidFill>
              </a:rPr>
              <a:t>Relevant RDA Instructions</a:t>
            </a:r>
            <a:endParaRPr lang="en-US" sz="2800" dirty="0">
              <a:solidFill>
                <a:srgbClr val="C0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14400"/>
            <a:ext cx="8153400" cy="4708981"/>
          </a:xfrm>
          <a:prstGeom prst="rect">
            <a:avLst/>
          </a:prstGeom>
          <a:noFill/>
        </p:spPr>
        <p:txBody>
          <a:bodyPr wrap="square" rtlCol="0">
            <a:spAutoFit/>
          </a:bodyPr>
          <a:lstStyle/>
          <a:p>
            <a:r>
              <a:rPr lang="en-US" sz="2500" dirty="0" smtClean="0"/>
              <a:t>Based on the information you’ve found, what type of entity is The </a:t>
            </a:r>
            <a:r>
              <a:rPr lang="en-US" sz="2500" dirty="0" err="1" smtClean="0"/>
              <a:t>Thrillseekers</a:t>
            </a:r>
            <a:r>
              <a:rPr lang="en-US" sz="2500" dirty="0" smtClean="0"/>
              <a:t>?</a:t>
            </a:r>
          </a:p>
          <a:p>
            <a:endParaRPr lang="en-US" sz="2500" dirty="0" smtClean="0"/>
          </a:p>
          <a:p>
            <a:r>
              <a:rPr lang="en-US" sz="2500" dirty="0" smtClean="0"/>
              <a:t>What is the preferred name of the entity?</a:t>
            </a:r>
          </a:p>
          <a:p>
            <a:endParaRPr lang="en-US" sz="2500" dirty="0" smtClean="0"/>
          </a:p>
          <a:p>
            <a:r>
              <a:rPr lang="en-US" sz="2500" dirty="0" smtClean="0"/>
              <a:t>What other RDA elements are you likely to need to record in an authority record for this entity?  (See previous slides for lists of elements)</a:t>
            </a:r>
          </a:p>
          <a:p>
            <a:endParaRPr lang="en-US" sz="2500" dirty="0" smtClean="0"/>
          </a:p>
          <a:p>
            <a:r>
              <a:rPr lang="en-US" sz="2500" dirty="0" smtClean="0"/>
              <a:t>Construct an authorized access point for the entity:</a:t>
            </a:r>
          </a:p>
          <a:p>
            <a:endParaRPr lang="en-US" sz="2500" dirty="0" smtClean="0"/>
          </a:p>
          <a:p>
            <a:r>
              <a:rPr lang="en-US" sz="2500" dirty="0" smtClean="0"/>
              <a:t>1__ __ $a</a:t>
            </a:r>
            <a:endParaRPr lang="en-US" sz="25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Relationship Designators Exercise</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Autofit/>
          </a:bodyPr>
          <a:lstStyle/>
          <a:p>
            <a:r>
              <a:rPr lang="en-US" sz="3200" dirty="0" smtClean="0"/>
              <a:t>Use relationship designators from RDA Appendix J to relate these two works in authority records</a:t>
            </a:r>
            <a:endParaRPr lang="en-US" sz="3200" dirty="0"/>
          </a:p>
        </p:txBody>
      </p:sp>
      <p:pic>
        <p:nvPicPr>
          <p:cNvPr id="4" name="Content Placeholder 3" descr="ScreenShot391.bmp"/>
          <p:cNvPicPr>
            <a:picLocks noGrp="1" noChangeAspect="1"/>
          </p:cNvPicPr>
          <p:nvPr>
            <p:ph idx="1"/>
          </p:nvPr>
        </p:nvPicPr>
        <p:blipFill>
          <a:blip r:embed="rId2" cstate="print"/>
          <a:stretch>
            <a:fillRect/>
          </a:stretch>
        </p:blipFill>
        <p:spPr>
          <a:xfrm>
            <a:off x="329184" y="1676400"/>
            <a:ext cx="8448645" cy="4669560"/>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392.bmp"/>
          <p:cNvPicPr>
            <a:picLocks noGrp="1" noChangeAspect="1"/>
          </p:cNvPicPr>
          <p:nvPr>
            <p:ph idx="1"/>
          </p:nvPr>
        </p:nvPicPr>
        <p:blipFill>
          <a:blip r:embed="rId2" cstate="print"/>
          <a:stretch>
            <a:fillRect/>
          </a:stretch>
        </p:blipFill>
        <p:spPr>
          <a:xfrm>
            <a:off x="304800" y="381000"/>
            <a:ext cx="8552592" cy="6009729"/>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396.bmp"/>
          <p:cNvPicPr>
            <a:picLocks noChangeAspect="1"/>
          </p:cNvPicPr>
          <p:nvPr/>
        </p:nvPicPr>
        <p:blipFill>
          <a:blip r:embed="rId2" cstate="print"/>
          <a:stretch>
            <a:fillRect/>
          </a:stretch>
        </p:blipFill>
        <p:spPr>
          <a:xfrm>
            <a:off x="0" y="307800"/>
            <a:ext cx="9144000" cy="62424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393.bmp"/>
          <p:cNvPicPr>
            <a:picLocks noChangeAspect="1"/>
          </p:cNvPicPr>
          <p:nvPr/>
        </p:nvPicPr>
        <p:blipFill>
          <a:blip r:embed="rId2" cstate="print"/>
          <a:stretch>
            <a:fillRect/>
          </a:stretch>
        </p:blipFill>
        <p:spPr>
          <a:xfrm>
            <a:off x="0" y="179252"/>
            <a:ext cx="9108823" cy="639251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394.bmp"/>
          <p:cNvPicPr>
            <a:picLocks noChangeAspect="1"/>
          </p:cNvPicPr>
          <p:nvPr/>
        </p:nvPicPr>
        <p:blipFill>
          <a:blip r:embed="rId2" cstate="print"/>
          <a:stretch>
            <a:fillRect/>
          </a:stretch>
        </p:blipFill>
        <p:spPr>
          <a:xfrm>
            <a:off x="457200" y="533400"/>
            <a:ext cx="8353768" cy="5835901"/>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58762"/>
          </a:xfrm>
        </p:spPr>
        <p:txBody>
          <a:bodyPr>
            <a:noAutofit/>
          </a:bodyPr>
          <a:lstStyle/>
          <a:p>
            <a:r>
              <a:rPr lang="en-US" sz="2700" dirty="0" smtClean="0"/>
              <a:t>In Authority Records</a:t>
            </a:r>
            <a:endParaRPr lang="en-US" sz="2700" dirty="0"/>
          </a:p>
        </p:txBody>
      </p:sp>
      <p:sp>
        <p:nvSpPr>
          <p:cNvPr id="3" name="Content Placeholder 2"/>
          <p:cNvSpPr>
            <a:spLocks noGrp="1"/>
          </p:cNvSpPr>
          <p:nvPr>
            <p:ph idx="1"/>
          </p:nvPr>
        </p:nvSpPr>
        <p:spPr>
          <a:xfrm>
            <a:off x="152400" y="762000"/>
            <a:ext cx="8991600" cy="2667000"/>
          </a:xfrm>
        </p:spPr>
        <p:txBody>
          <a:bodyPr>
            <a:normAutofit lnSpcReduction="10000"/>
          </a:bodyPr>
          <a:lstStyle/>
          <a:p>
            <a:pPr>
              <a:buNone/>
            </a:pPr>
            <a:r>
              <a:rPr lang="en-US" sz="1900" dirty="0" smtClean="0"/>
              <a:t>130 _0  $a Indiana Jones and the Temple of Doom (Motion picture)</a:t>
            </a:r>
          </a:p>
          <a:p>
            <a:pPr>
              <a:buNone/>
            </a:pPr>
            <a:r>
              <a:rPr lang="en-US" sz="1900" dirty="0" smtClean="0"/>
              <a:t>430 _0  $a Temple of Doom (Motion picture)</a:t>
            </a:r>
          </a:p>
          <a:p>
            <a:pPr>
              <a:buNone/>
            </a:pPr>
            <a:r>
              <a:rPr lang="en-US" sz="1900" dirty="0" smtClean="0"/>
              <a:t>___ __  $______________ $_ Raiders of the lost ark (Motion picture) $__ </a:t>
            </a:r>
          </a:p>
          <a:p>
            <a:pPr>
              <a:buNone/>
            </a:pPr>
            <a:endParaRPr lang="en-US" sz="1900" dirty="0" smtClean="0"/>
          </a:p>
          <a:p>
            <a:pPr>
              <a:buNone/>
            </a:pPr>
            <a:r>
              <a:rPr lang="en-US" sz="1900" dirty="0" smtClean="0"/>
              <a:t>130 _0  $a Raiders of the lost ark (Motion picture) </a:t>
            </a:r>
          </a:p>
          <a:p>
            <a:pPr>
              <a:buNone/>
            </a:pPr>
            <a:r>
              <a:rPr lang="en-US" sz="1900" dirty="0" smtClean="0"/>
              <a:t>430 _0  $a Indiana Jones and the raiders of the lost ark (Motion picture)</a:t>
            </a:r>
          </a:p>
          <a:p>
            <a:pPr>
              <a:buNone/>
            </a:pPr>
            <a:r>
              <a:rPr lang="en-US" sz="1900" dirty="0" smtClean="0"/>
              <a:t>___ __  $______________ $_ Indiana Jones and the Temple of Doom (Motion picture)</a:t>
            </a:r>
          </a:p>
          <a:p>
            <a:pPr>
              <a:buNone/>
            </a:pPr>
            <a:r>
              <a:rPr lang="en-US" sz="1900" dirty="0" smtClean="0"/>
              <a:t>	        $__</a:t>
            </a:r>
            <a:endParaRPr lang="en-US" sz="1900" dirty="0"/>
          </a:p>
        </p:txBody>
      </p:sp>
      <p:sp>
        <p:nvSpPr>
          <p:cNvPr id="4" name="Title 1"/>
          <p:cNvSpPr txBox="1">
            <a:spLocks/>
          </p:cNvSpPr>
          <p:nvPr/>
        </p:nvSpPr>
        <p:spPr>
          <a:xfrm>
            <a:off x="533400" y="3581400"/>
            <a:ext cx="8229600" cy="2587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none" spc="0" normalizeH="0" baseline="0" noProof="0" dirty="0" smtClean="0">
                <a:ln>
                  <a:noFill/>
                </a:ln>
                <a:solidFill>
                  <a:schemeClr val="tx1"/>
                </a:solidFill>
                <a:effectLst/>
                <a:uLnTx/>
                <a:uFillTx/>
                <a:latin typeface="+mj-lt"/>
                <a:ea typeface="+mj-ea"/>
                <a:cs typeface="+mj-cs"/>
              </a:rPr>
              <a:t>In Bibliographic Records</a:t>
            </a:r>
            <a:endParaRPr kumimoji="0" lang="en-US" sz="27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304800" y="4114800"/>
            <a:ext cx="8839200" cy="25908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900" b="0" i="0" u="none" strike="noStrike" kern="1200" cap="none" spc="0" normalizeH="0" baseline="0" noProof="0" dirty="0" smtClean="0">
                <a:ln>
                  <a:noFill/>
                </a:ln>
                <a:solidFill>
                  <a:schemeClr val="tx1"/>
                </a:solidFill>
                <a:effectLst/>
                <a:uLnTx/>
                <a:uFillTx/>
                <a:latin typeface="+mn-lt"/>
                <a:ea typeface="+mn-ea"/>
                <a:cs typeface="+mn-cs"/>
              </a:rPr>
              <a:t>130 _0  $a Indiana Jones and the Temple of Doom (Motion picture)</a:t>
            </a:r>
          </a:p>
          <a:p>
            <a:pPr marL="342900" lvl="0" indent="-342900">
              <a:spcBef>
                <a:spcPct val="20000"/>
              </a:spcBef>
            </a:pPr>
            <a:r>
              <a:rPr lang="en-US" sz="1900" dirty="0" smtClean="0"/>
              <a:t>245 10  $a Indiana Jones and the Temple of Doom / $c Paramount Pictures presents a ...</a:t>
            </a:r>
            <a:endParaRPr kumimoji="0" lang="en-US" sz="19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900" b="0" i="0" u="none" strike="noStrike" kern="1200" cap="none" spc="0" normalizeH="0" baseline="0" noProof="0" dirty="0" smtClean="0">
                <a:ln>
                  <a:noFill/>
                </a:ln>
                <a:solidFill>
                  <a:schemeClr val="tx1"/>
                </a:solidFill>
                <a:effectLst/>
                <a:uLnTx/>
                <a:uFillTx/>
                <a:latin typeface="+mn-lt"/>
                <a:ea typeface="+mn-ea"/>
                <a:cs typeface="+mn-cs"/>
              </a:rPr>
              <a:t>___ __  $______________ $_ Raiders of the lost ark (Motion picture)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9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900" b="0" i="0" u="none" strike="noStrike" kern="1200" cap="none" spc="0" normalizeH="0" baseline="0" noProof="0" dirty="0" smtClean="0">
                <a:ln>
                  <a:noFill/>
                </a:ln>
                <a:solidFill>
                  <a:schemeClr val="tx1"/>
                </a:solidFill>
                <a:effectLst/>
                <a:uLnTx/>
                <a:uFillTx/>
                <a:latin typeface="+mn-lt"/>
                <a:ea typeface="+mn-ea"/>
                <a:cs typeface="+mn-cs"/>
              </a:rPr>
              <a:t>130 _0  $a Raiders of the lost ark (Motion picture)</a:t>
            </a:r>
          </a:p>
          <a:p>
            <a:pPr marL="342900" lvl="0" indent="-342900">
              <a:spcBef>
                <a:spcPct val="20000"/>
              </a:spcBef>
            </a:pPr>
            <a:r>
              <a:rPr lang="en-US" sz="1900" dirty="0" smtClean="0"/>
              <a:t>245 10</a:t>
            </a:r>
            <a:r>
              <a:rPr kumimoji="0" lang="en-US" sz="1900" b="0" i="0" u="none" strike="noStrike" kern="1200" cap="none" spc="0" normalizeH="0" baseline="0" noProof="0" dirty="0" smtClean="0">
                <a:ln>
                  <a:noFill/>
                </a:ln>
                <a:solidFill>
                  <a:schemeClr val="tx1"/>
                </a:solidFill>
                <a:effectLst/>
                <a:uLnTx/>
                <a:uFillTx/>
                <a:latin typeface="+mn-lt"/>
                <a:ea typeface="+mn-ea"/>
                <a:cs typeface="+mn-cs"/>
              </a:rPr>
              <a:t>  </a:t>
            </a:r>
            <a:r>
              <a:rPr lang="en-US" sz="1900" dirty="0" smtClean="0"/>
              <a:t>$a Raiders of the lost ark / $c Paramount Pictures presents a </a:t>
            </a:r>
            <a:r>
              <a:rPr lang="en-US" sz="1900" dirty="0" err="1" smtClean="0"/>
              <a:t>Lucasfilm</a:t>
            </a:r>
            <a:r>
              <a:rPr lang="en-US" sz="1900" dirty="0" smtClean="0"/>
              <a:t> Ltd. ...</a:t>
            </a:r>
            <a:endParaRPr kumimoji="0" lang="en-US" sz="19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900" b="0" i="0" u="none" strike="noStrike" kern="1200" cap="none" spc="0" normalizeH="0" baseline="0" noProof="0" dirty="0" smtClean="0">
                <a:ln>
                  <a:noFill/>
                </a:ln>
                <a:solidFill>
                  <a:schemeClr val="tx1"/>
                </a:solidFill>
                <a:effectLst/>
                <a:uLnTx/>
                <a:uFillTx/>
                <a:latin typeface="+mn-lt"/>
                <a:ea typeface="+mn-ea"/>
                <a:cs typeface="+mn-cs"/>
              </a:rPr>
              <a:t>___ __  $______________ $_ Indiana Jones and the Temple of Doom (</a:t>
            </a:r>
            <a:r>
              <a:rPr kumimoji="0" lang="en-US" sz="1900" b="0" i="0" u="none" strike="noStrike" kern="1200" cap="none" spc="0" normalizeH="0" baseline="0" noProof="0" smtClean="0">
                <a:ln>
                  <a:noFill/>
                </a:ln>
                <a:solidFill>
                  <a:schemeClr val="tx1"/>
                </a:solidFill>
                <a:effectLst/>
                <a:uLnTx/>
                <a:uFillTx/>
                <a:latin typeface="+mn-lt"/>
                <a:ea typeface="+mn-ea"/>
                <a:cs typeface="+mn-cs"/>
              </a:rPr>
              <a:t>Motion </a:t>
            </a:r>
            <a:r>
              <a:rPr kumimoji="0" lang="en-US" sz="1900" b="0" i="0" u="none" strike="noStrike" kern="1200" cap="none" spc="0" normalizeH="0" baseline="0" noProof="0" smtClean="0">
                <a:ln>
                  <a:noFill/>
                </a:ln>
                <a:solidFill>
                  <a:schemeClr val="tx1"/>
                </a:solidFill>
                <a:effectLst/>
                <a:uLnTx/>
                <a:uFillTx/>
                <a:latin typeface="+mn-lt"/>
                <a:ea typeface="+mn-ea"/>
                <a:cs typeface="+mn-cs"/>
              </a:rPr>
              <a:t>picture)</a:t>
            </a:r>
            <a:r>
              <a:rPr lang="en-US" sz="1900" smtClean="0"/>
              <a:t>	</a:t>
            </a:r>
            <a:endParaRPr kumimoji="0" lang="en-US" sz="1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21.bmp"/>
          <p:cNvPicPr>
            <a:picLocks noChangeAspect="1"/>
          </p:cNvPicPr>
          <p:nvPr/>
        </p:nvPicPr>
        <p:blipFill>
          <a:blip r:embed="rId2" cstate="print"/>
          <a:stretch>
            <a:fillRect/>
          </a:stretch>
        </p:blipFill>
        <p:spPr>
          <a:xfrm>
            <a:off x="457200" y="66174"/>
            <a:ext cx="8354694" cy="679182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397.bmp"/>
          <p:cNvPicPr>
            <a:picLocks noChangeAspect="1"/>
          </p:cNvPicPr>
          <p:nvPr/>
        </p:nvPicPr>
        <p:blipFill>
          <a:blip r:embed="rId2" cstate="print"/>
          <a:stretch>
            <a:fillRect/>
          </a:stretch>
        </p:blipFill>
        <p:spPr>
          <a:xfrm>
            <a:off x="152400" y="1295400"/>
            <a:ext cx="8809484" cy="4846740"/>
          </a:xfrm>
          <a:prstGeom prst="rect">
            <a:avLst/>
          </a:prstGeom>
        </p:spPr>
      </p:pic>
      <p:sp>
        <p:nvSpPr>
          <p:cNvPr id="3" name="TextBox 2"/>
          <p:cNvSpPr txBox="1"/>
          <p:nvPr/>
        </p:nvSpPr>
        <p:spPr>
          <a:xfrm>
            <a:off x="1066800" y="152400"/>
            <a:ext cx="6934200" cy="954107"/>
          </a:xfrm>
          <a:prstGeom prst="rect">
            <a:avLst/>
          </a:prstGeom>
          <a:noFill/>
        </p:spPr>
        <p:txBody>
          <a:bodyPr wrap="square" rtlCol="0">
            <a:spAutoFit/>
          </a:bodyPr>
          <a:lstStyle/>
          <a:p>
            <a:pPr algn="ctr"/>
            <a:r>
              <a:rPr lang="en-US" sz="2800" dirty="0" smtClean="0"/>
              <a:t>How would you relate this work to the film for which it was composed?</a:t>
            </a:r>
            <a:endParaRPr lang="en-US" sz="28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400.bmp"/>
          <p:cNvPicPr>
            <a:picLocks noChangeAspect="1"/>
          </p:cNvPicPr>
          <p:nvPr/>
        </p:nvPicPr>
        <p:blipFill>
          <a:blip r:embed="rId2" cstate="print"/>
          <a:stretch>
            <a:fillRect/>
          </a:stretch>
        </p:blipFill>
        <p:spPr>
          <a:xfrm>
            <a:off x="152400" y="228600"/>
            <a:ext cx="8868925" cy="6236749"/>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401.bmp"/>
          <p:cNvPicPr>
            <a:picLocks noChangeAspect="1"/>
          </p:cNvPicPr>
          <p:nvPr/>
        </p:nvPicPr>
        <p:blipFill>
          <a:blip r:embed="rId2" cstate="print"/>
          <a:stretch>
            <a:fillRect/>
          </a:stretch>
        </p:blipFill>
        <p:spPr>
          <a:xfrm>
            <a:off x="457200" y="228600"/>
            <a:ext cx="8062659" cy="63537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4163</Words>
  <Application>Microsoft Office PowerPoint</Application>
  <PresentationFormat>On-screen Show (4:3)</PresentationFormat>
  <Paragraphs>477</Paragraphs>
  <Slides>92</Slides>
  <Notes>9</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Exercises</vt:lpstr>
      <vt:lpstr>Work/Expression Exercises</vt:lpstr>
      <vt:lpstr>Slide 3</vt:lpstr>
      <vt:lpstr>Slide 4</vt:lpstr>
      <vt:lpstr>Info you’ve found</vt:lpstr>
      <vt:lpstr>Slide 6</vt:lpstr>
      <vt:lpstr>More info you’ve found</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Access Points to Include in the Bibliographic Record</vt:lpstr>
      <vt:lpstr>Slide 21</vt:lpstr>
      <vt:lpstr>Slide 22</vt:lpstr>
      <vt:lpstr>Slide 23</vt:lpstr>
      <vt:lpstr>Slide 24</vt:lpstr>
      <vt:lpstr>Slide 25</vt:lpstr>
      <vt:lpstr>Slide 26</vt:lpstr>
      <vt:lpstr>Slide 27</vt:lpstr>
      <vt:lpstr>Slide 28</vt:lpstr>
      <vt:lpstr>Personal Name Exercises</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Info you’ve found</vt:lpstr>
      <vt:lpstr>Slide 45</vt:lpstr>
      <vt:lpstr>Family Name Exercise</vt:lpstr>
      <vt:lpstr>Slide 47</vt:lpstr>
      <vt:lpstr>Info you’ve found</vt:lpstr>
      <vt:lpstr>Slide 49</vt:lpstr>
      <vt:lpstr>Corporate Name Exercises</vt:lpstr>
      <vt:lpstr>Slide 51</vt:lpstr>
      <vt:lpstr>Info you’ve found</vt:lpstr>
      <vt:lpstr>Slide 53</vt:lpstr>
      <vt:lpstr>Slide 54</vt:lpstr>
      <vt:lpstr>Slide 55</vt:lpstr>
      <vt:lpstr>Info you’ve found</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Info you’ve found</vt:lpstr>
      <vt:lpstr>Info you’ve found</vt:lpstr>
      <vt:lpstr>Slide 77</vt:lpstr>
      <vt:lpstr>More info you’ve found</vt:lpstr>
      <vt:lpstr>Slide 79</vt:lpstr>
      <vt:lpstr>Slide 80</vt:lpstr>
      <vt:lpstr>Slide 81</vt:lpstr>
      <vt:lpstr>Slide 82</vt:lpstr>
      <vt:lpstr>Relationship Designators Exercise</vt:lpstr>
      <vt:lpstr>Use relationship designators from RDA Appendix J to relate these two works in authority records</vt:lpstr>
      <vt:lpstr>Slide 85</vt:lpstr>
      <vt:lpstr>Slide 86</vt:lpstr>
      <vt:lpstr>Slide 87</vt:lpstr>
      <vt:lpstr>Slide 88</vt:lpstr>
      <vt:lpstr>In Authority Records</vt:lpstr>
      <vt:lpstr>Slide 90</vt:lpstr>
      <vt:lpstr>Slide 91</vt:lpstr>
      <vt:lpstr>Slide 92</vt:lpstr>
    </vt:vector>
  </TitlesOfParts>
  <Company>University of Washington Libraries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Exercises</dc:title>
  <dc:creator>UW Library User</dc:creator>
  <cp:lastModifiedBy>UW Library User</cp:lastModifiedBy>
  <cp:revision>40</cp:revision>
  <dcterms:created xsi:type="dcterms:W3CDTF">2012-10-04T20:50:00Z</dcterms:created>
  <dcterms:modified xsi:type="dcterms:W3CDTF">2012-10-13T01:07:40Z</dcterms:modified>
</cp:coreProperties>
</file>